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handoutMasterIdLst>
    <p:handoutMasterId r:id="rId16"/>
  </p:handoutMasterIdLst>
  <p:sldIdLst>
    <p:sldId id="256" r:id="rId2"/>
    <p:sldId id="273" r:id="rId3"/>
    <p:sldId id="274" r:id="rId4"/>
    <p:sldId id="275" r:id="rId5"/>
    <p:sldId id="277" r:id="rId6"/>
    <p:sldId id="265" r:id="rId7"/>
    <p:sldId id="267" r:id="rId8"/>
    <p:sldId id="268" r:id="rId9"/>
    <p:sldId id="269" r:id="rId10"/>
    <p:sldId id="270" r:id="rId11"/>
    <p:sldId id="271" r:id="rId12"/>
    <p:sldId id="278" r:id="rId13"/>
    <p:sldId id="279" r:id="rId14"/>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0407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9"/>
    <p:restoredTop sz="91870"/>
  </p:normalViewPr>
  <p:slideViewPr>
    <p:cSldViewPr snapToGrid="0" snapToObjects="1">
      <p:cViewPr varScale="1">
        <p:scale>
          <a:sx n="118" d="100"/>
          <a:sy n="118" d="100"/>
        </p:scale>
        <p:origin x="376"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FF09DC-9E8F-A548-BA6E-48955A3F07AD}" type="datetime1">
              <a:rPr lang="fr-FR" smtClean="0"/>
              <a:pPr/>
              <a:t>25/04/2017</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5186CD-AC76-2B4C-89B1-E4730DB9624D}" type="slidenum">
              <a:rPr lang="fr-FR" smtClean="0"/>
              <a:pPr/>
              <a:t>‹#›</a:t>
            </a:fld>
            <a:endParaRPr lang="fr-FR"/>
          </a:p>
        </p:txBody>
      </p:sp>
    </p:spTree>
    <p:extLst>
      <p:ext uri="{BB962C8B-B14F-4D97-AF65-F5344CB8AC3E}">
        <p14:creationId xmlns:p14="http://schemas.microsoft.com/office/powerpoint/2010/main" val="25261631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41038D-CF5C-E142-A612-140F27FF770A}" type="datetime1">
              <a:rPr lang="fr-FR" smtClean="0"/>
              <a:pPr/>
              <a:t>25/04/2017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F34CB2-0A27-274A-A8D7-37E46E496D26}" type="slidenum">
              <a:rPr lang="fr-FR" smtClean="0"/>
              <a:pPr/>
              <a:t>‹#›</a:t>
            </a:fld>
            <a:endParaRPr lang="fr-FR"/>
          </a:p>
        </p:txBody>
      </p:sp>
    </p:spTree>
    <p:extLst>
      <p:ext uri="{BB962C8B-B14F-4D97-AF65-F5344CB8AC3E}">
        <p14:creationId xmlns:p14="http://schemas.microsoft.com/office/powerpoint/2010/main" val="16476672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1</a:t>
            </a:fld>
            <a:endParaRPr lang="fr-FR"/>
          </a:p>
        </p:txBody>
      </p:sp>
    </p:spTree>
    <p:extLst>
      <p:ext uri="{BB962C8B-B14F-4D97-AF65-F5344CB8AC3E}">
        <p14:creationId xmlns:p14="http://schemas.microsoft.com/office/powerpoint/2010/main" val="2616917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2</a:t>
            </a:fld>
            <a:endParaRPr lang="fr-FR"/>
          </a:p>
        </p:txBody>
      </p:sp>
    </p:spTree>
    <p:extLst>
      <p:ext uri="{BB962C8B-B14F-4D97-AF65-F5344CB8AC3E}">
        <p14:creationId xmlns:p14="http://schemas.microsoft.com/office/powerpoint/2010/main" val="2170204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3</a:t>
            </a:fld>
            <a:endParaRPr lang="fr-FR"/>
          </a:p>
        </p:txBody>
      </p:sp>
    </p:spTree>
    <p:extLst>
      <p:ext uri="{BB962C8B-B14F-4D97-AF65-F5344CB8AC3E}">
        <p14:creationId xmlns:p14="http://schemas.microsoft.com/office/powerpoint/2010/main" val="2170204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4</a:t>
            </a:fld>
            <a:endParaRPr lang="fr-FR"/>
          </a:p>
        </p:txBody>
      </p:sp>
    </p:spTree>
    <p:extLst>
      <p:ext uri="{BB962C8B-B14F-4D97-AF65-F5344CB8AC3E}">
        <p14:creationId xmlns:p14="http://schemas.microsoft.com/office/powerpoint/2010/main" val="2170204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5</a:t>
            </a:fld>
            <a:endParaRPr lang="fr-FR"/>
          </a:p>
        </p:txBody>
      </p:sp>
    </p:spTree>
    <p:extLst>
      <p:ext uri="{BB962C8B-B14F-4D97-AF65-F5344CB8AC3E}">
        <p14:creationId xmlns:p14="http://schemas.microsoft.com/office/powerpoint/2010/main" val="2170204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Pas évident que nos internautes utilisent le site de BPFT pour récupérer</a:t>
            </a:r>
            <a:r>
              <a:rPr lang="fr-FR" baseline="0" dirty="0" smtClean="0"/>
              <a:t> de l’information économique et financière (plutôt des sites spécialisés comme La Tribune, Les Echos, …)</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½</a:t>
            </a:r>
            <a:r>
              <a:rPr lang="fr-FR" baseline="0" dirty="0" smtClean="0"/>
              <a:t> jour par mois ? =&gt; coût 400 € si prestataire = CECA</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6</a:t>
            </a:fld>
            <a:endParaRPr lang="fr-FR"/>
          </a:p>
        </p:txBody>
      </p:sp>
    </p:spTree>
    <p:extLst>
      <p:ext uri="{BB962C8B-B14F-4D97-AF65-F5344CB8AC3E}">
        <p14:creationId xmlns:p14="http://schemas.microsoft.com/office/powerpoint/2010/main" val="2170204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7</a:t>
            </a:fld>
            <a:endParaRPr lang="fr-FR"/>
          </a:p>
        </p:txBody>
      </p:sp>
    </p:spTree>
    <p:extLst>
      <p:ext uri="{BB962C8B-B14F-4D97-AF65-F5344CB8AC3E}">
        <p14:creationId xmlns:p14="http://schemas.microsoft.com/office/powerpoint/2010/main" val="1435657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Publication</a:t>
            </a:r>
            <a:r>
              <a:rPr lang="fr-FR" baseline="0" dirty="0" smtClean="0"/>
              <a:t> d’un annuaire papier qui tienne dans la poche (cf. dernière diapositive)</a:t>
            </a:r>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8</a:t>
            </a:fld>
            <a:endParaRPr lang="fr-FR"/>
          </a:p>
        </p:txBody>
      </p:sp>
    </p:spTree>
    <p:extLst>
      <p:ext uri="{BB962C8B-B14F-4D97-AF65-F5344CB8AC3E}">
        <p14:creationId xmlns:p14="http://schemas.microsoft.com/office/powerpoint/2010/main" val="1819186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Reco</a:t>
            </a:r>
            <a:r>
              <a:rPr lang="fr-FR" dirty="0" smtClean="0"/>
              <a:t> du </a:t>
            </a:r>
            <a:r>
              <a:rPr lang="fr-FR" baseline="0" dirty="0" smtClean="0"/>
              <a:t>CECA d’avoir alors la bascule sur un site intranet dédié.</a:t>
            </a:r>
          </a:p>
          <a:p>
            <a:r>
              <a:rPr lang="fr-FR" baseline="0" dirty="0" smtClean="0"/>
              <a:t>A date, pas de contrat formalisé avec notre agence historique WSB-Agency =&gt; mon conseil est de mettre en concurrence les 2 agences au niveau réalisation et budget pour les évolutions demandées</a:t>
            </a:r>
          </a:p>
          <a:p>
            <a:endParaRPr lang="fr-FR" baseline="0" dirty="0" smtClean="0"/>
          </a:p>
          <a:p>
            <a:r>
              <a:rPr lang="fr-FR" baseline="0" dirty="0" smtClean="0"/>
              <a:t>Sachant que le CECA a comme avantage de travailler déjà avec plusieurs de nos membres, notamment bancaires.</a:t>
            </a:r>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9</a:t>
            </a:fld>
            <a:endParaRPr lang="fr-FR"/>
          </a:p>
        </p:txBody>
      </p:sp>
    </p:spTree>
    <p:extLst>
      <p:ext uri="{BB962C8B-B14F-4D97-AF65-F5344CB8AC3E}">
        <p14:creationId xmlns:p14="http://schemas.microsoft.com/office/powerpoint/2010/main" val="1037751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maquettes seront</a:t>
            </a:r>
            <a:r>
              <a:rPr lang="fr-FR" baseline="0" dirty="0" smtClean="0"/>
              <a:t> réalisées et transmises par SR à chaque membre pour validation avant impression</a:t>
            </a:r>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10</a:t>
            </a:fld>
            <a:endParaRPr lang="fr-FR"/>
          </a:p>
        </p:txBody>
      </p:sp>
    </p:spTree>
    <p:extLst>
      <p:ext uri="{BB962C8B-B14F-4D97-AF65-F5344CB8AC3E}">
        <p14:creationId xmlns:p14="http://schemas.microsoft.com/office/powerpoint/2010/main" val="1294022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Disponibilité pour la réunion membres</a:t>
            </a:r>
            <a:r>
              <a:rPr lang="fr-FR" baseline="0" dirty="0" smtClean="0"/>
              <a:t> de juin</a:t>
            </a:r>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11</a:t>
            </a:fld>
            <a:endParaRPr lang="fr-FR"/>
          </a:p>
        </p:txBody>
      </p:sp>
    </p:spTree>
    <p:extLst>
      <p:ext uri="{BB962C8B-B14F-4D97-AF65-F5344CB8AC3E}">
        <p14:creationId xmlns:p14="http://schemas.microsoft.com/office/powerpoint/2010/main" val="618038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12</a:t>
            </a:fld>
            <a:endParaRPr lang="fr-FR"/>
          </a:p>
        </p:txBody>
      </p:sp>
    </p:spTree>
    <p:extLst>
      <p:ext uri="{BB962C8B-B14F-4D97-AF65-F5344CB8AC3E}">
        <p14:creationId xmlns:p14="http://schemas.microsoft.com/office/powerpoint/2010/main" val="2170204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8DF34CB2-0A27-274A-A8D7-37E46E496D26}" type="slidenum">
              <a:rPr lang="fr-FR" smtClean="0"/>
              <a:pPr/>
              <a:t>13</a:t>
            </a:fld>
            <a:endParaRPr lang="fr-FR"/>
          </a:p>
        </p:txBody>
      </p:sp>
    </p:spTree>
    <p:extLst>
      <p:ext uri="{BB962C8B-B14F-4D97-AF65-F5344CB8AC3E}">
        <p14:creationId xmlns:p14="http://schemas.microsoft.com/office/powerpoint/2010/main" val="2170204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normAutofit/>
          </a:bodyPr>
          <a:lstStyle>
            <a:lvl1pPr>
              <a:defRPr sz="3200"/>
            </a:lvl1pPr>
          </a:lstStyle>
          <a:p>
            <a:r>
              <a:rPr lang="fr-FR" dirty="0" smtClean="0"/>
              <a:t>Cliquez et modifiez le titre</a:t>
            </a:r>
            <a:endParaRPr lang="fr-FR" dirty="0"/>
          </a:p>
        </p:txBody>
      </p:sp>
      <p:sp>
        <p:nvSpPr>
          <p:cNvPr id="3" name="Sous-titre 2"/>
          <p:cNvSpPr>
            <a:spLocks noGrp="1"/>
          </p:cNvSpPr>
          <p:nvPr>
            <p:ph type="subTitle" idx="1"/>
          </p:nvPr>
        </p:nvSpPr>
        <p:spPr>
          <a:xfrm>
            <a:off x="1371600" y="3886200"/>
            <a:ext cx="6400800" cy="17526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7" name="Espace réservé de la date 3"/>
          <p:cNvSpPr>
            <a:spLocks noGrp="1"/>
          </p:cNvSpPr>
          <p:nvPr>
            <p:ph type="dt" sz="half" idx="2"/>
          </p:nvPr>
        </p:nvSpPr>
        <p:spPr>
          <a:xfrm>
            <a:off x="457199" y="6356350"/>
            <a:ext cx="2322241" cy="365125"/>
          </a:xfrm>
          <a:prstGeom prst="rect">
            <a:avLst/>
          </a:prstGeom>
        </p:spPr>
        <p:txBody>
          <a:bodyPr vert="horz" lIns="91440" tIns="45720" rIns="91440" bIns="45720" rtlCol="0" anchor="ctr"/>
          <a:lstStyle>
            <a:lvl1pPr algn="l">
              <a:defRPr sz="1000" i="1">
                <a:solidFill>
                  <a:schemeClr val="tx1">
                    <a:tint val="75000"/>
                  </a:schemeClr>
                </a:solidFill>
              </a:defRPr>
            </a:lvl1pPr>
          </a:lstStyle>
          <a:p>
            <a:r>
              <a:rPr lang="fr-FR" dirty="0" smtClean="0"/>
              <a:t>25/04/2017</a:t>
            </a:r>
            <a:endParaRPr lang="fr-FR" dirty="0"/>
          </a:p>
        </p:txBody>
      </p:sp>
      <p:sp>
        <p:nvSpPr>
          <p:cNvPr id="8"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i="1">
                <a:solidFill>
                  <a:schemeClr val="tx1">
                    <a:tint val="75000"/>
                  </a:schemeClr>
                </a:solidFill>
              </a:defRPr>
            </a:lvl1pPr>
          </a:lstStyle>
          <a:p>
            <a:r>
              <a:rPr lang="fr-FR" dirty="0" err="1" smtClean="0"/>
              <a:t>S.Rousseau</a:t>
            </a:r>
            <a:r>
              <a:rPr lang="fr-FR" dirty="0" smtClean="0"/>
              <a:t> / </a:t>
            </a:r>
            <a:r>
              <a:rPr lang="fr-FR" dirty="0" err="1" smtClean="0"/>
              <a:t>prés.membres</a:t>
            </a:r>
            <a:r>
              <a:rPr lang="fr-FR" dirty="0" smtClean="0"/>
              <a:t> BPFT</a:t>
            </a:r>
            <a:endParaRPr lang="fr-FR" dirty="0"/>
          </a:p>
        </p:txBody>
      </p:sp>
      <p:sp>
        <p:nvSpPr>
          <p:cNvPr id="9"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i="1">
                <a:solidFill>
                  <a:schemeClr val="tx1">
                    <a:tint val="75000"/>
                  </a:schemeClr>
                </a:solidFill>
              </a:defRPr>
            </a:lvl1pPr>
          </a:lstStyle>
          <a:p>
            <a:r>
              <a:rPr lang="fr-FR" smtClean="0"/>
              <a:t>Page </a:t>
            </a:r>
            <a:fld id="{F491A130-6CA8-654E-8010-EDE4EC99EBF6}" type="slidenum">
              <a:rPr lang="fr-FR" smtClean="0"/>
              <a:pPr/>
              <a:t>‹#›</a:t>
            </a:fld>
            <a:endParaRPr lang="fr-FR" dirty="0"/>
          </a:p>
        </p:txBody>
      </p:sp>
    </p:spTree>
    <p:extLst>
      <p:ext uri="{BB962C8B-B14F-4D97-AF65-F5344CB8AC3E}">
        <p14:creationId xmlns:p14="http://schemas.microsoft.com/office/powerpoint/2010/main" val="3920906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4069FB8-5186-574C-9554-DB87EEF20679}" type="datetime1">
              <a:rPr lang="fr-FR" smtClean="0"/>
              <a:pPr/>
              <a:t>25/04/2017</a:t>
            </a:fld>
            <a:endParaRPr lang="fr-FR"/>
          </a:p>
        </p:txBody>
      </p:sp>
      <p:sp>
        <p:nvSpPr>
          <p:cNvPr id="5" name="Espace réservé du pied de page 4"/>
          <p:cNvSpPr>
            <a:spLocks noGrp="1"/>
          </p:cNvSpPr>
          <p:nvPr>
            <p:ph type="ftr" sz="quarter" idx="11"/>
          </p:nvPr>
        </p:nvSpPr>
        <p:spPr/>
        <p:txBody>
          <a:bodyPr/>
          <a:lstStyle/>
          <a:p>
            <a:r>
              <a:rPr lang="fr-FR" smtClean="0"/>
              <a:t>S.Rousseau / prés.Experts / 22 juin</a:t>
            </a:r>
            <a:endParaRPr lang="fr-FR"/>
          </a:p>
        </p:txBody>
      </p:sp>
      <p:sp>
        <p:nvSpPr>
          <p:cNvPr id="6" name="Espace réservé du numéro de diapositive 5"/>
          <p:cNvSpPr>
            <a:spLocks noGrp="1"/>
          </p:cNvSpPr>
          <p:nvPr>
            <p:ph type="sldNum" sz="quarter" idx="12"/>
          </p:nvPr>
        </p:nvSpPr>
        <p:spPr/>
        <p:txBody>
          <a:bodyPr/>
          <a:lstStyle/>
          <a:p>
            <a:fld id="{F491A130-6CA8-654E-8010-EDE4EC99EBF6}" type="slidenum">
              <a:rPr lang="fr-FR" smtClean="0"/>
              <a:pPr/>
              <a:t>‹#›</a:t>
            </a:fld>
            <a:endParaRPr lang="fr-FR"/>
          </a:p>
        </p:txBody>
      </p:sp>
    </p:spTree>
    <p:extLst>
      <p:ext uri="{BB962C8B-B14F-4D97-AF65-F5344CB8AC3E}">
        <p14:creationId xmlns:p14="http://schemas.microsoft.com/office/powerpoint/2010/main" val="3121686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3200"/>
            </a:lvl1pPr>
          </a:lstStyle>
          <a:p>
            <a:r>
              <a:rPr lang="fr-FR" smtClean="0"/>
              <a:t>Cliquez et modifiez le titre</a:t>
            </a:r>
            <a:endParaRPr lang="fr-FR"/>
          </a:p>
        </p:txBody>
      </p:sp>
      <p:sp>
        <p:nvSpPr>
          <p:cNvPr id="6" name="Espace réservé de la date 3"/>
          <p:cNvSpPr>
            <a:spLocks noGrp="1"/>
          </p:cNvSpPr>
          <p:nvPr>
            <p:ph type="dt" sz="half" idx="2"/>
          </p:nvPr>
        </p:nvSpPr>
        <p:spPr>
          <a:xfrm>
            <a:off x="457199" y="6356350"/>
            <a:ext cx="2322241" cy="365125"/>
          </a:xfrm>
          <a:prstGeom prst="rect">
            <a:avLst/>
          </a:prstGeom>
        </p:spPr>
        <p:txBody>
          <a:bodyPr vert="horz" lIns="91440" tIns="45720" rIns="91440" bIns="45720" rtlCol="0" anchor="ctr"/>
          <a:lstStyle>
            <a:lvl1pPr algn="l">
              <a:defRPr sz="1000" i="1">
                <a:solidFill>
                  <a:schemeClr val="tx1">
                    <a:tint val="75000"/>
                  </a:schemeClr>
                </a:solidFill>
              </a:defRPr>
            </a:lvl1pPr>
          </a:lstStyle>
          <a:p>
            <a:fld id="{3D12968C-2765-2949-A1FA-66C2691589A9}" type="datetime1">
              <a:rPr lang="fr-FR" smtClean="0"/>
              <a:pPr/>
              <a:t>25/04/2017</a:t>
            </a:fld>
            <a:endParaRPr lang="fr-FR" dirty="0"/>
          </a:p>
        </p:txBody>
      </p:sp>
      <p:sp>
        <p:nvSpPr>
          <p:cNvPr id="7"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i="1">
                <a:solidFill>
                  <a:schemeClr val="tx1">
                    <a:tint val="75000"/>
                  </a:schemeClr>
                </a:solidFill>
              </a:defRPr>
            </a:lvl1pPr>
          </a:lstStyle>
          <a:p>
            <a:r>
              <a:rPr lang="fr-FR" smtClean="0"/>
              <a:t>S.Rousseau / prés.Experts / 22 juin</a:t>
            </a:r>
            <a:endParaRPr lang="fr-FR" dirty="0"/>
          </a:p>
        </p:txBody>
      </p:sp>
      <p:sp>
        <p:nvSpPr>
          <p:cNvPr id="8"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i="1">
                <a:solidFill>
                  <a:schemeClr val="tx1">
                    <a:tint val="75000"/>
                  </a:schemeClr>
                </a:solidFill>
              </a:defRPr>
            </a:lvl1pPr>
          </a:lstStyle>
          <a:p>
            <a:r>
              <a:rPr lang="fr-FR" smtClean="0"/>
              <a:t>Page </a:t>
            </a:r>
            <a:fld id="{F491A130-6CA8-654E-8010-EDE4EC99EBF6}" type="slidenum">
              <a:rPr lang="fr-FR" smtClean="0"/>
              <a:pPr/>
              <a:t>‹#›</a:t>
            </a:fld>
            <a:endParaRPr lang="fr-FR" dirty="0"/>
          </a:p>
        </p:txBody>
      </p:sp>
    </p:spTree>
    <p:extLst>
      <p:ext uri="{BB962C8B-B14F-4D97-AF65-F5344CB8AC3E}">
        <p14:creationId xmlns:p14="http://schemas.microsoft.com/office/powerpoint/2010/main" val="348655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Espace réservé de la date 3"/>
          <p:cNvSpPr>
            <a:spLocks noGrp="1"/>
          </p:cNvSpPr>
          <p:nvPr>
            <p:ph type="dt" sz="half" idx="2"/>
          </p:nvPr>
        </p:nvSpPr>
        <p:spPr>
          <a:xfrm>
            <a:off x="457199" y="6356350"/>
            <a:ext cx="2322241" cy="365125"/>
          </a:xfrm>
          <a:prstGeom prst="rect">
            <a:avLst/>
          </a:prstGeom>
        </p:spPr>
        <p:txBody>
          <a:bodyPr vert="horz" lIns="91440" tIns="45720" rIns="91440" bIns="45720" rtlCol="0" anchor="ctr"/>
          <a:lstStyle>
            <a:lvl1pPr algn="l">
              <a:defRPr sz="1000" i="1">
                <a:solidFill>
                  <a:schemeClr val="tx1">
                    <a:tint val="75000"/>
                  </a:schemeClr>
                </a:solidFill>
              </a:defRPr>
            </a:lvl1pPr>
          </a:lstStyle>
          <a:p>
            <a:fld id="{C95F365F-73D8-7845-904A-AC3DCADCDBEB}" type="datetime1">
              <a:rPr lang="fr-FR" smtClean="0"/>
              <a:pPr/>
              <a:t>25/04/2017</a:t>
            </a:fld>
            <a:endParaRPr lang="fr-FR" dirty="0"/>
          </a:p>
        </p:txBody>
      </p:sp>
      <p:sp>
        <p:nvSpPr>
          <p:cNvPr id="6"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i="1">
                <a:solidFill>
                  <a:schemeClr val="tx1">
                    <a:tint val="75000"/>
                  </a:schemeClr>
                </a:solidFill>
              </a:defRPr>
            </a:lvl1pPr>
          </a:lstStyle>
          <a:p>
            <a:r>
              <a:rPr lang="fr-FR" smtClean="0"/>
              <a:t>S.Rousseau / prés.Experts / 22 juin</a:t>
            </a:r>
            <a:endParaRPr lang="fr-FR" dirty="0"/>
          </a:p>
        </p:txBody>
      </p:sp>
      <p:sp>
        <p:nvSpPr>
          <p:cNvPr id="7"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i="1">
                <a:solidFill>
                  <a:schemeClr val="tx1">
                    <a:tint val="75000"/>
                  </a:schemeClr>
                </a:solidFill>
              </a:defRPr>
            </a:lvl1pPr>
          </a:lstStyle>
          <a:p>
            <a:r>
              <a:rPr lang="fr-FR" smtClean="0"/>
              <a:t>Page </a:t>
            </a:r>
            <a:fld id="{F491A130-6CA8-654E-8010-EDE4EC99EBF6}" type="slidenum">
              <a:rPr lang="fr-FR" smtClean="0"/>
              <a:pPr/>
              <a:t>‹#›</a:t>
            </a:fld>
            <a:endParaRPr lang="fr-FR" dirty="0"/>
          </a:p>
        </p:txBody>
      </p:sp>
    </p:spTree>
    <p:extLst>
      <p:ext uri="{BB962C8B-B14F-4D97-AF65-F5344CB8AC3E}">
        <p14:creationId xmlns:p14="http://schemas.microsoft.com/office/powerpoint/2010/main" val="37818423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2623696" y="274638"/>
            <a:ext cx="6063104" cy="1143000"/>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199" y="6356350"/>
            <a:ext cx="2322241" cy="365125"/>
          </a:xfrm>
          <a:prstGeom prst="rect">
            <a:avLst/>
          </a:prstGeom>
        </p:spPr>
        <p:txBody>
          <a:bodyPr vert="horz" lIns="91440" tIns="45720" rIns="91440" bIns="45720" rtlCol="0" anchor="ctr"/>
          <a:lstStyle>
            <a:lvl1pPr algn="l">
              <a:defRPr sz="1000" i="1">
                <a:solidFill>
                  <a:schemeClr val="tx1">
                    <a:tint val="75000"/>
                  </a:schemeClr>
                </a:solidFill>
              </a:defRPr>
            </a:lvl1pPr>
          </a:lstStyle>
          <a:p>
            <a:fld id="{9B440AB4-6E1A-4C4D-9ED3-0C30A09CEDD1}" type="datetime1">
              <a:rPr lang="fr-FR" smtClean="0"/>
              <a:pPr/>
              <a:t>25/04/2017</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i="1">
                <a:solidFill>
                  <a:schemeClr val="tx1">
                    <a:tint val="75000"/>
                  </a:schemeClr>
                </a:solidFill>
              </a:defRPr>
            </a:lvl1pPr>
          </a:lstStyle>
          <a:p>
            <a:r>
              <a:rPr lang="fr-FR" smtClean="0"/>
              <a:t>S.Rousseau / prés.Experts / 22 juin</a:t>
            </a: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i="1">
                <a:solidFill>
                  <a:schemeClr val="tx1">
                    <a:tint val="75000"/>
                  </a:schemeClr>
                </a:solidFill>
              </a:defRPr>
            </a:lvl1pPr>
          </a:lstStyle>
          <a:p>
            <a:r>
              <a:rPr lang="fr-FR" smtClean="0"/>
              <a:t>Page </a:t>
            </a:r>
            <a:fld id="{F491A130-6CA8-654E-8010-EDE4EC99EBF6}" type="slidenum">
              <a:rPr lang="fr-FR" smtClean="0"/>
              <a:pPr/>
              <a:t>‹#›</a:t>
            </a:fld>
            <a:endParaRPr lang="fr-FR" dirty="0"/>
          </a:p>
        </p:txBody>
      </p:sp>
      <p:pic>
        <p:nvPicPr>
          <p:cNvPr id="7" name="Image 6"/>
          <p:cNvPicPr/>
          <p:nvPr userDrawn="1"/>
        </p:nvPicPr>
        <p:blipFill>
          <a:blip r:embed="rId6">
            <a:extLst>
              <a:ext uri="{28A0092B-C50C-407E-A947-70E740481C1C}">
                <a14:useLocalDpi xmlns:a14="http://schemas.microsoft.com/office/drawing/2010/main" val="0"/>
              </a:ext>
            </a:extLst>
          </a:blip>
          <a:stretch>
            <a:fillRect/>
          </a:stretch>
        </p:blipFill>
        <p:spPr>
          <a:xfrm>
            <a:off x="85997" y="274642"/>
            <a:ext cx="2405916" cy="839656"/>
          </a:xfrm>
          <a:prstGeom prst="rect">
            <a:avLst/>
          </a:prstGeom>
        </p:spPr>
      </p:pic>
    </p:spTree>
    <p:extLst>
      <p:ext uri="{BB962C8B-B14F-4D97-AF65-F5344CB8AC3E}">
        <p14:creationId xmlns:p14="http://schemas.microsoft.com/office/powerpoint/2010/main" val="4077775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iming>
    <p:tnLst>
      <p:par>
        <p:cTn id="1" dur="indefinite" restart="never" nodeType="tmRoot"/>
      </p:par>
    </p:tnLst>
  </p:timing>
  <p:hf hdr="0" dt="0"/>
  <p:txStyles>
    <p:titleStyle>
      <a:lvl1pPr algn="ctr" defTabSz="457200" rtl="0" eaLnBrk="1" latinLnBrk="0" hangingPunct="1">
        <a:spcBef>
          <a:spcPct val="0"/>
        </a:spcBef>
        <a:buNone/>
        <a:defRPr sz="2800" b="1"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63965" y="2201064"/>
            <a:ext cx="6232389" cy="1247836"/>
          </a:xfrm>
          <a:ln>
            <a:solidFill>
              <a:schemeClr val="tx1"/>
            </a:solidFill>
          </a:ln>
        </p:spPr>
        <p:txBody>
          <a:bodyPr/>
          <a:lstStyle/>
          <a:p>
            <a:r>
              <a:rPr lang="fr-FR" dirty="0" err="1" smtClean="0">
                <a:solidFill>
                  <a:srgbClr val="C0407C"/>
                </a:solidFill>
              </a:rPr>
              <a:t>Recos</a:t>
            </a:r>
            <a:r>
              <a:rPr lang="fr-FR" dirty="0" smtClean="0">
                <a:solidFill>
                  <a:srgbClr val="C0407C"/>
                </a:solidFill>
              </a:rPr>
              <a:t> évolution</a:t>
            </a:r>
            <a:br>
              <a:rPr lang="fr-FR" dirty="0" smtClean="0">
                <a:solidFill>
                  <a:srgbClr val="C0407C"/>
                </a:solidFill>
              </a:rPr>
            </a:br>
            <a:r>
              <a:rPr lang="fr-FR" dirty="0" smtClean="0">
                <a:solidFill>
                  <a:srgbClr val="C0407C"/>
                </a:solidFill>
              </a:rPr>
              <a:t>Communication</a:t>
            </a:r>
            <a:endParaRPr lang="fr-FR" dirty="0">
              <a:solidFill>
                <a:srgbClr val="C0407C"/>
              </a:solidFill>
            </a:endParaRPr>
          </a:p>
        </p:txBody>
      </p:sp>
      <p:sp>
        <p:nvSpPr>
          <p:cNvPr id="3" name="Sous-titre 2"/>
          <p:cNvSpPr>
            <a:spLocks noGrp="1"/>
          </p:cNvSpPr>
          <p:nvPr>
            <p:ph type="subTitle" idx="1"/>
          </p:nvPr>
        </p:nvSpPr>
        <p:spPr>
          <a:xfrm>
            <a:off x="1400977" y="3865180"/>
            <a:ext cx="7358367" cy="1752600"/>
          </a:xfrm>
        </p:spPr>
        <p:txBody>
          <a:bodyPr/>
          <a:lstStyle/>
          <a:p>
            <a:r>
              <a:rPr lang="fr-FR" b="1" dirty="0" smtClean="0">
                <a:solidFill>
                  <a:schemeClr val="tx1"/>
                </a:solidFill>
              </a:rPr>
              <a:t>Réunion membres BPFT</a:t>
            </a:r>
          </a:p>
          <a:p>
            <a:r>
              <a:rPr lang="fr-FR" sz="2400" dirty="0" smtClean="0">
                <a:solidFill>
                  <a:schemeClr val="tx1"/>
                </a:solidFill>
              </a:rPr>
              <a:t>25 avril 2017</a:t>
            </a:r>
          </a:p>
          <a:p>
            <a:r>
              <a:rPr lang="fr-FR" sz="2400" dirty="0" smtClean="0">
                <a:solidFill>
                  <a:schemeClr val="tx1"/>
                </a:solidFill>
              </a:rPr>
              <a:t>Banque de France</a:t>
            </a:r>
            <a:endParaRPr lang="fr-FR" sz="2400" dirty="0">
              <a:solidFill>
                <a:schemeClr val="tx1"/>
              </a:solidFill>
            </a:endParaRPr>
          </a:p>
        </p:txBody>
      </p:sp>
    </p:spTree>
    <p:extLst>
      <p:ext uri="{BB962C8B-B14F-4D97-AF65-F5344CB8AC3E}">
        <p14:creationId xmlns:p14="http://schemas.microsoft.com/office/powerpoint/2010/main" val="12092731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Etat des lieux de l’existant</a:t>
            </a:r>
            <a:endParaRPr lang="fr-FR" dirty="0">
              <a:solidFill>
                <a:srgbClr val="C0407C"/>
              </a:solidFill>
            </a:endParaRPr>
          </a:p>
        </p:txBody>
      </p:sp>
      <p:sp>
        <p:nvSpPr>
          <p:cNvPr id="3" name="Espace réservé du contenu 2"/>
          <p:cNvSpPr>
            <a:spLocks noGrp="1"/>
          </p:cNvSpPr>
          <p:nvPr>
            <p:ph idx="1"/>
          </p:nvPr>
        </p:nvSpPr>
        <p:spPr>
          <a:xfrm>
            <a:off x="254012" y="4732020"/>
            <a:ext cx="8704414" cy="1131570"/>
          </a:xfrm>
          <a:ln>
            <a:solidFill>
              <a:schemeClr val="tx2"/>
            </a:solidFill>
          </a:ln>
        </p:spPr>
        <p:txBody>
          <a:bodyPr>
            <a:normAutofit/>
          </a:bodyPr>
          <a:lstStyle/>
          <a:p>
            <a:r>
              <a:rPr lang="fr-FR" sz="2000" b="1" dirty="0" smtClean="0"/>
              <a:t>Matériel de promotion</a:t>
            </a:r>
          </a:p>
          <a:p>
            <a:pPr lvl="1"/>
            <a:r>
              <a:rPr lang="fr-FR" sz="1600" dirty="0" smtClean="0"/>
              <a:t>Stand parapluie</a:t>
            </a:r>
          </a:p>
          <a:p>
            <a:pPr lvl="1"/>
            <a:r>
              <a:rPr lang="fr-FR" sz="1600" dirty="0" smtClean="0"/>
              <a:t>Kakémonos</a:t>
            </a:r>
            <a:endParaRPr lang="fr-FR" sz="1600" dirty="0"/>
          </a:p>
        </p:txBody>
      </p:sp>
      <p:sp>
        <p:nvSpPr>
          <p:cNvPr id="6" name="Espace réservé du pied de page 5"/>
          <p:cNvSpPr>
            <a:spLocks noGrp="1"/>
          </p:cNvSpPr>
          <p:nvPr>
            <p:ph type="ftr" sz="quarter" idx="11"/>
          </p:nvPr>
        </p:nvSpPr>
        <p:spPr/>
        <p:txBody>
          <a:bodyPr/>
          <a:lstStyle/>
          <a:p>
            <a:r>
              <a:rPr lang="fr-FR" dirty="0" smtClean="0"/>
              <a:t>M. Blanchet, S, Redon &amp; </a:t>
            </a:r>
            <a:r>
              <a:rPr lang="fr-FR" dirty="0" err="1" smtClean="0"/>
              <a:t>S.Sermadiras</a:t>
            </a:r>
            <a:r>
              <a:rPr lang="fr-FR" dirty="0" smtClean="0"/>
              <a:t> / </a:t>
            </a:r>
            <a:r>
              <a:rPr lang="fr-FR" dirty="0" err="1" smtClean="0"/>
              <a:t>prés.membres</a:t>
            </a:r>
            <a:r>
              <a:rPr lang="fr-FR" dirty="0" smtClean="0"/>
              <a:t> BPFT</a:t>
            </a:r>
            <a:endParaRPr lang="fr-FR"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2</a:t>
            </a:fld>
            <a:endParaRPr lang="fr-FR" dirty="0"/>
          </a:p>
        </p:txBody>
      </p:sp>
      <p:sp>
        <p:nvSpPr>
          <p:cNvPr id="8" name="Espace réservé du contenu 2"/>
          <p:cNvSpPr txBox="1">
            <a:spLocks/>
          </p:cNvSpPr>
          <p:nvPr/>
        </p:nvSpPr>
        <p:spPr>
          <a:xfrm>
            <a:off x="254012" y="1471860"/>
            <a:ext cx="8704414" cy="2837249"/>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Outils </a:t>
            </a:r>
            <a:r>
              <a:rPr lang="fr-FR" sz="2000" b="1" dirty="0"/>
              <a:t>w</a:t>
            </a:r>
            <a:r>
              <a:rPr lang="fr-FR" sz="2000" b="1" dirty="0" smtClean="0"/>
              <a:t>eb</a:t>
            </a:r>
          </a:p>
          <a:p>
            <a:pPr lvl="1"/>
            <a:r>
              <a:rPr lang="fr-FR" sz="1600" dirty="0" smtClean="0"/>
              <a:t>1 site </a:t>
            </a:r>
            <a:r>
              <a:rPr lang="fr-FR" sz="1600" dirty="0"/>
              <a:t>Internet </a:t>
            </a:r>
            <a:r>
              <a:rPr lang="fr-FR" sz="1600" dirty="0" smtClean="0"/>
              <a:t>bordeaux-place-financiere-tertiaire.com, administré par l’agence WSB </a:t>
            </a:r>
          </a:p>
          <a:p>
            <a:pPr lvl="2">
              <a:buFont typeface="Wingdings" panose="05000000000000000000" pitchFamily="2" charset="2"/>
              <a:buChar char="Ø"/>
            </a:pPr>
            <a:r>
              <a:rPr lang="fr-FR" sz="1400" dirty="0" smtClean="0">
                <a:solidFill>
                  <a:srgbClr val="C0407C"/>
                </a:solidFill>
              </a:rPr>
              <a:t>Contrainte : chaque modification de contenu est facturée // manque de réactivité</a:t>
            </a:r>
          </a:p>
          <a:p>
            <a:pPr lvl="2">
              <a:buFont typeface="Wingdings" panose="05000000000000000000" pitchFamily="2" charset="2"/>
              <a:buChar char="Ø"/>
            </a:pPr>
            <a:r>
              <a:rPr lang="fr-FR" sz="1400" dirty="0" smtClean="0">
                <a:solidFill>
                  <a:srgbClr val="C0407C"/>
                </a:solidFill>
              </a:rPr>
              <a:t>Pas de ligne éditoriale et pas de tableau de bord</a:t>
            </a:r>
          </a:p>
          <a:p>
            <a:pPr lvl="1">
              <a:spcBef>
                <a:spcPts val="1200"/>
              </a:spcBef>
            </a:pPr>
            <a:r>
              <a:rPr lang="fr-FR" sz="1600" dirty="0" smtClean="0"/>
              <a:t>1 profil </a:t>
            </a:r>
            <a:r>
              <a:rPr lang="fr-FR" sz="1600" dirty="0" err="1" smtClean="0"/>
              <a:t>Linkedin</a:t>
            </a:r>
            <a:r>
              <a:rPr lang="fr-FR" sz="1600" dirty="0" smtClean="0"/>
              <a:t> : 372 abonnés</a:t>
            </a:r>
          </a:p>
          <a:p>
            <a:pPr lvl="1"/>
            <a:r>
              <a:rPr lang="fr-FR" sz="1600" dirty="0" smtClean="0"/>
              <a:t>1 page Facebook : 116 </a:t>
            </a:r>
            <a:r>
              <a:rPr lang="fr-FR" sz="1600" dirty="0" err="1" smtClean="0"/>
              <a:t>likes</a:t>
            </a:r>
            <a:endParaRPr lang="fr-FR" sz="1600" dirty="0" smtClean="0"/>
          </a:p>
          <a:p>
            <a:pPr lvl="1"/>
            <a:r>
              <a:rPr lang="fr-FR" sz="1600" dirty="0" smtClean="0"/>
              <a:t>2 comptes </a:t>
            </a:r>
            <a:r>
              <a:rPr lang="fr-FR" sz="1600" dirty="0" err="1" smtClean="0"/>
              <a:t>twitter</a:t>
            </a:r>
            <a:r>
              <a:rPr lang="fr-FR" sz="1600" dirty="0" smtClean="0"/>
              <a:t> :</a:t>
            </a:r>
            <a:br>
              <a:rPr lang="fr-FR" sz="1600" dirty="0" smtClean="0"/>
            </a:br>
            <a:r>
              <a:rPr lang="fr-FR" sz="1600" dirty="0" smtClean="0"/>
              <a:t>BPFT : 170 abonnés </a:t>
            </a:r>
            <a:r>
              <a:rPr lang="fr-FR" sz="1600" dirty="0"/>
              <a:t/>
            </a:r>
            <a:br>
              <a:rPr lang="fr-FR" sz="1600" dirty="0"/>
            </a:br>
            <a:r>
              <a:rPr lang="fr-FR" sz="1600" dirty="0" smtClean="0"/>
              <a:t>Open Place : 122 abonnés</a:t>
            </a:r>
          </a:p>
        </p:txBody>
      </p:sp>
      <p:sp>
        <p:nvSpPr>
          <p:cNvPr id="10" name="ZoneTexte 9"/>
          <p:cNvSpPr txBox="1"/>
          <p:nvPr/>
        </p:nvSpPr>
        <p:spPr>
          <a:xfrm>
            <a:off x="4571929" y="2955938"/>
            <a:ext cx="4272126" cy="1169551"/>
          </a:xfrm>
          <a:prstGeom prst="rect">
            <a:avLst/>
          </a:prstGeom>
          <a:noFill/>
        </p:spPr>
        <p:txBody>
          <a:bodyPr wrap="square" rtlCol="0">
            <a:spAutoFit/>
          </a:bodyPr>
          <a:lstStyle/>
          <a:p>
            <a:r>
              <a:rPr lang="fr-FR" sz="1400" dirty="0">
                <a:solidFill>
                  <a:srgbClr val="C0407C"/>
                </a:solidFill>
                <a:latin typeface="Arial"/>
                <a:cs typeface="Arial"/>
              </a:rPr>
              <a:t>Les réseaux sociaux sont animés principalement par Sigolène </a:t>
            </a:r>
            <a:r>
              <a:rPr lang="fr-FR" sz="1400" dirty="0" smtClean="0">
                <a:solidFill>
                  <a:srgbClr val="C0407C"/>
                </a:solidFill>
                <a:latin typeface="Arial"/>
                <a:cs typeface="Arial"/>
              </a:rPr>
              <a:t>Rousseau</a:t>
            </a:r>
            <a:br>
              <a:rPr lang="fr-FR" sz="1400" dirty="0" smtClean="0">
                <a:solidFill>
                  <a:srgbClr val="C0407C"/>
                </a:solidFill>
                <a:latin typeface="Arial"/>
                <a:cs typeface="Arial"/>
              </a:rPr>
            </a:br>
            <a:r>
              <a:rPr lang="fr-FR" sz="1400" dirty="0" smtClean="0">
                <a:solidFill>
                  <a:srgbClr val="C0407C"/>
                </a:solidFill>
                <a:latin typeface="Arial"/>
                <a:cs typeface="Arial"/>
              </a:rPr>
              <a:t>Autres administrateurs ponctuels : Marion Blanchet, Frédéric </a:t>
            </a:r>
            <a:r>
              <a:rPr lang="fr-FR" sz="1400" dirty="0" err="1" smtClean="0">
                <a:solidFill>
                  <a:srgbClr val="C0407C"/>
                </a:solidFill>
                <a:latin typeface="Arial"/>
                <a:cs typeface="Arial"/>
              </a:rPr>
              <a:t>Brouard</a:t>
            </a:r>
            <a:r>
              <a:rPr lang="fr-FR" sz="1400" dirty="0">
                <a:solidFill>
                  <a:srgbClr val="C0407C"/>
                </a:solidFill>
                <a:latin typeface="Arial"/>
                <a:cs typeface="Arial"/>
              </a:rPr>
              <a:t> </a:t>
            </a:r>
            <a:r>
              <a:rPr lang="fr-FR" sz="1400" dirty="0" smtClean="0">
                <a:solidFill>
                  <a:srgbClr val="C0407C"/>
                </a:solidFill>
                <a:latin typeface="Arial"/>
                <a:cs typeface="Arial"/>
              </a:rPr>
              <a:t>et Julie </a:t>
            </a:r>
            <a:r>
              <a:rPr lang="fr-FR" sz="1400" dirty="0" smtClean="0">
                <a:solidFill>
                  <a:srgbClr val="C0407C"/>
                </a:solidFill>
                <a:latin typeface="Arial"/>
                <a:cs typeface="Arial"/>
              </a:rPr>
              <a:t>Roche,</a:t>
            </a:r>
          </a:p>
          <a:p>
            <a:r>
              <a:rPr lang="fr-FR" sz="1400" dirty="0" smtClean="0">
                <a:solidFill>
                  <a:srgbClr val="C0407C"/>
                </a:solidFill>
                <a:latin typeface="Arial"/>
                <a:cs typeface="Arial"/>
              </a:rPr>
              <a:t>Stéphane </a:t>
            </a:r>
            <a:r>
              <a:rPr lang="fr-FR" sz="1400" dirty="0" err="1">
                <a:solidFill>
                  <a:srgbClr val="C0407C"/>
                </a:solidFill>
                <a:latin typeface="Arial"/>
                <a:cs typeface="Arial"/>
              </a:rPr>
              <a:t>Sermadiras</a:t>
            </a:r>
            <a:endParaRPr lang="fr-FR" sz="1400" dirty="0">
              <a:solidFill>
                <a:srgbClr val="C0407C"/>
              </a:solidFill>
              <a:latin typeface="Arial"/>
              <a:cs typeface="Arial"/>
            </a:endParaRPr>
          </a:p>
        </p:txBody>
      </p:sp>
      <p:sp>
        <p:nvSpPr>
          <p:cNvPr id="11" name="Parenthèse fermante 10"/>
          <p:cNvSpPr/>
          <p:nvPr/>
        </p:nvSpPr>
        <p:spPr>
          <a:xfrm>
            <a:off x="4320540" y="2788920"/>
            <a:ext cx="45719" cy="1314450"/>
          </a:xfrm>
          <a:prstGeom prst="rightBracket">
            <a:avLst/>
          </a:prstGeom>
          <a:ln>
            <a:solidFill>
              <a:srgbClr val="C0407C"/>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4240717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animBg="1"/>
      <p:bldP spid="10" grpId="0"/>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Etat des lieux de l’existant</a:t>
            </a:r>
            <a:endParaRPr lang="fr-FR" dirty="0">
              <a:solidFill>
                <a:srgbClr val="C0407C"/>
              </a:solidFill>
            </a:endParaRPr>
          </a:p>
        </p:txBody>
      </p:sp>
      <p:sp>
        <p:nvSpPr>
          <p:cNvPr id="3" name="Espace réservé du contenu 2"/>
          <p:cNvSpPr>
            <a:spLocks noGrp="1"/>
          </p:cNvSpPr>
          <p:nvPr>
            <p:ph idx="1"/>
          </p:nvPr>
        </p:nvSpPr>
        <p:spPr>
          <a:xfrm>
            <a:off x="254012" y="3074670"/>
            <a:ext cx="8704414" cy="2628287"/>
          </a:xfrm>
          <a:ln>
            <a:solidFill>
              <a:schemeClr val="tx2"/>
            </a:solidFill>
          </a:ln>
        </p:spPr>
        <p:txBody>
          <a:bodyPr>
            <a:normAutofit/>
          </a:bodyPr>
          <a:lstStyle/>
          <a:p>
            <a:r>
              <a:rPr lang="fr-FR" sz="2000" b="1" dirty="0" smtClean="0"/>
              <a:t>Des événements partenaires</a:t>
            </a:r>
          </a:p>
          <a:p>
            <a:pPr lvl="1"/>
            <a:r>
              <a:rPr lang="fr-FR" sz="1600" dirty="0" smtClean="0"/>
              <a:t>Université du Medef</a:t>
            </a:r>
          </a:p>
          <a:p>
            <a:pPr lvl="1"/>
            <a:r>
              <a:rPr lang="fr-FR" sz="1600" dirty="0" smtClean="0"/>
              <a:t>Agora des métiers </a:t>
            </a:r>
            <a:r>
              <a:rPr lang="fr-FR" sz="1600" dirty="0" smtClean="0"/>
              <a:t>(Université </a:t>
            </a:r>
            <a:r>
              <a:rPr lang="fr-FR" sz="1600" dirty="0" smtClean="0"/>
              <a:t>&amp; </a:t>
            </a:r>
            <a:r>
              <a:rPr lang="fr-FR" sz="1600" dirty="0" err="1" smtClean="0"/>
              <a:t>Kedge</a:t>
            </a:r>
            <a:r>
              <a:rPr lang="fr-FR" sz="1600" dirty="0" smtClean="0"/>
              <a:t>)</a:t>
            </a:r>
          </a:p>
          <a:p>
            <a:pPr lvl="1"/>
            <a:r>
              <a:rPr lang="fr-FR" sz="1600" dirty="0" smtClean="0"/>
              <a:t>La Grande Jonction</a:t>
            </a:r>
          </a:p>
          <a:p>
            <a:pPr lvl="1"/>
            <a:r>
              <a:rPr lang="fr-FR" sz="1600" i="1" dirty="0" smtClean="0"/>
              <a:t>Liste à compléter</a:t>
            </a:r>
            <a:endParaRPr lang="fr-FR" sz="1600" i="1"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3</a:t>
            </a:fld>
            <a:endParaRPr lang="fr-FR" dirty="0"/>
          </a:p>
        </p:txBody>
      </p:sp>
      <p:sp>
        <p:nvSpPr>
          <p:cNvPr id="8" name="Espace réservé du contenu 2"/>
          <p:cNvSpPr txBox="1">
            <a:spLocks/>
          </p:cNvSpPr>
          <p:nvPr/>
        </p:nvSpPr>
        <p:spPr>
          <a:xfrm>
            <a:off x="254012" y="1471861"/>
            <a:ext cx="8704414" cy="1305629"/>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Des événements créés par BPFT</a:t>
            </a:r>
          </a:p>
          <a:p>
            <a:pPr lvl="1"/>
            <a:r>
              <a:rPr lang="fr-FR" sz="1600" dirty="0" smtClean="0"/>
              <a:t>Bourse des stages : 3 éditions réalisées (environ tous les 18 mois)</a:t>
            </a:r>
          </a:p>
          <a:p>
            <a:pPr lvl="1"/>
            <a:r>
              <a:rPr lang="fr-FR" sz="1600" dirty="0" smtClean="0"/>
              <a:t>Open Place : 1 édition en 2016</a:t>
            </a:r>
          </a:p>
        </p:txBody>
      </p:sp>
      <p:sp>
        <p:nvSpPr>
          <p:cNvPr id="10" name="Espace réservé du pied de page 5"/>
          <p:cNvSpPr>
            <a:spLocks noGrp="1"/>
          </p:cNvSpPr>
          <p:nvPr>
            <p:ph type="ftr" sz="quarter" idx="11"/>
          </p:nvPr>
        </p:nvSpPr>
        <p:spPr>
          <a:xfrm>
            <a:off x="3124200" y="6356350"/>
            <a:ext cx="2895600" cy="365125"/>
          </a:xfrm>
        </p:spPr>
        <p:txBody>
          <a:bodyPr/>
          <a:lstStyle/>
          <a:p>
            <a:r>
              <a:rPr lang="fr-FR" dirty="0" smtClean="0"/>
              <a:t>M. Blanchet, S, Redon &amp; </a:t>
            </a:r>
            <a:r>
              <a:rPr lang="fr-FR" dirty="0" err="1" smtClean="0"/>
              <a:t>S.Sermadiras</a:t>
            </a:r>
            <a:r>
              <a:rPr lang="fr-FR" dirty="0" smtClean="0"/>
              <a:t> / </a:t>
            </a:r>
            <a:r>
              <a:rPr lang="fr-FR" dirty="0" err="1" smtClean="0"/>
              <a:t>prés.membres</a:t>
            </a:r>
            <a:r>
              <a:rPr lang="fr-FR" dirty="0" smtClean="0"/>
              <a:t> BPFT</a:t>
            </a:r>
            <a:endParaRPr lang="fr-FR" dirty="0"/>
          </a:p>
        </p:txBody>
      </p:sp>
    </p:spTree>
    <p:extLst>
      <p:ext uri="{BB962C8B-B14F-4D97-AF65-F5344CB8AC3E}">
        <p14:creationId xmlns:p14="http://schemas.microsoft.com/office/powerpoint/2010/main" val="38950864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Nos objectifs et nos cibles</a:t>
            </a:r>
            <a:endParaRPr lang="fr-FR" dirty="0">
              <a:solidFill>
                <a:srgbClr val="C0407C"/>
              </a:solidFill>
            </a:endParaRPr>
          </a:p>
        </p:txBody>
      </p:sp>
      <p:sp>
        <p:nvSpPr>
          <p:cNvPr id="3" name="Espace réservé du contenu 2"/>
          <p:cNvSpPr>
            <a:spLocks noGrp="1"/>
          </p:cNvSpPr>
          <p:nvPr>
            <p:ph idx="1"/>
          </p:nvPr>
        </p:nvSpPr>
        <p:spPr>
          <a:xfrm>
            <a:off x="254012" y="3291840"/>
            <a:ext cx="8704414" cy="2411117"/>
          </a:xfrm>
          <a:ln>
            <a:solidFill>
              <a:schemeClr val="tx2"/>
            </a:solidFill>
          </a:ln>
        </p:spPr>
        <p:txBody>
          <a:bodyPr>
            <a:normAutofit/>
          </a:bodyPr>
          <a:lstStyle/>
          <a:p>
            <a:r>
              <a:rPr lang="fr-FR" sz="2000" b="1" dirty="0" smtClean="0"/>
              <a:t>Les publics ciblés</a:t>
            </a:r>
          </a:p>
          <a:p>
            <a:pPr lvl="1"/>
            <a:r>
              <a:rPr lang="fr-FR" sz="1600" dirty="0" smtClean="0"/>
              <a:t>Les membres de BPFT</a:t>
            </a:r>
          </a:p>
          <a:p>
            <a:pPr lvl="1"/>
            <a:r>
              <a:rPr lang="fr-FR" sz="1600" dirty="0" smtClean="0"/>
              <a:t>Les institutionnels du territoire</a:t>
            </a:r>
          </a:p>
          <a:p>
            <a:pPr lvl="1"/>
            <a:r>
              <a:rPr lang="fr-FR" sz="1600" dirty="0"/>
              <a:t>Les institutionnels hors territoire, en s’appuyant sur les membres </a:t>
            </a:r>
            <a:r>
              <a:rPr lang="fr-FR" sz="1600" dirty="0" smtClean="0"/>
              <a:t>de BPFT</a:t>
            </a:r>
            <a:endParaRPr lang="fr-FR" sz="1600" dirty="0"/>
          </a:p>
          <a:p>
            <a:pPr marL="457200" lvl="1" indent="0">
              <a:buNone/>
            </a:pPr>
            <a:endParaRPr lang="fr-FR" sz="1600" dirty="0" smtClean="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4</a:t>
            </a:fld>
            <a:endParaRPr lang="fr-FR" dirty="0"/>
          </a:p>
        </p:txBody>
      </p:sp>
      <p:sp>
        <p:nvSpPr>
          <p:cNvPr id="8" name="Espace réservé du contenu 2"/>
          <p:cNvSpPr txBox="1">
            <a:spLocks/>
          </p:cNvSpPr>
          <p:nvPr/>
        </p:nvSpPr>
        <p:spPr>
          <a:xfrm>
            <a:off x="254012" y="1471861"/>
            <a:ext cx="8704414" cy="1442789"/>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Notre objectif : développer l’image de BPFT</a:t>
            </a:r>
          </a:p>
          <a:p>
            <a:pPr lvl="1"/>
            <a:r>
              <a:rPr lang="fr-FR" sz="1600" dirty="0" smtClean="0"/>
              <a:t>Sa visibilité</a:t>
            </a:r>
          </a:p>
          <a:p>
            <a:pPr lvl="1"/>
            <a:r>
              <a:rPr lang="fr-FR" sz="1600" dirty="0" smtClean="0"/>
              <a:t>Sa lisibilité</a:t>
            </a:r>
          </a:p>
          <a:p>
            <a:pPr lvl="1"/>
            <a:r>
              <a:rPr lang="fr-FR" sz="1600" dirty="0" smtClean="0"/>
              <a:t>Valoriser ses réalisations</a:t>
            </a:r>
          </a:p>
        </p:txBody>
      </p:sp>
      <p:sp>
        <p:nvSpPr>
          <p:cNvPr id="9" name="Espace réservé du pied de page 5"/>
          <p:cNvSpPr>
            <a:spLocks noGrp="1"/>
          </p:cNvSpPr>
          <p:nvPr>
            <p:ph type="ftr" sz="quarter" idx="11"/>
          </p:nvPr>
        </p:nvSpPr>
        <p:spPr>
          <a:xfrm>
            <a:off x="3124200" y="6356350"/>
            <a:ext cx="2895600" cy="365125"/>
          </a:xfrm>
        </p:spPr>
        <p:txBody>
          <a:bodyPr/>
          <a:lstStyle/>
          <a:p>
            <a:r>
              <a:rPr lang="fr-FR" dirty="0" smtClean="0"/>
              <a:t>M. Blanchet, S, Redon &amp; </a:t>
            </a:r>
            <a:r>
              <a:rPr lang="fr-FR" dirty="0" err="1" smtClean="0"/>
              <a:t>S.Sermadiras</a:t>
            </a:r>
            <a:r>
              <a:rPr lang="fr-FR" dirty="0" smtClean="0"/>
              <a:t> / </a:t>
            </a:r>
            <a:r>
              <a:rPr lang="fr-FR" dirty="0" err="1" smtClean="0"/>
              <a:t>prés.membres</a:t>
            </a:r>
            <a:r>
              <a:rPr lang="fr-FR" dirty="0" smtClean="0"/>
              <a:t> BPFT</a:t>
            </a:r>
            <a:endParaRPr lang="fr-FR" dirty="0"/>
          </a:p>
        </p:txBody>
      </p:sp>
    </p:spTree>
    <p:extLst>
      <p:ext uri="{BB962C8B-B14F-4D97-AF65-F5344CB8AC3E}">
        <p14:creationId xmlns:p14="http://schemas.microsoft.com/office/powerpoint/2010/main" val="16680167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Préconisations</a:t>
            </a:r>
            <a:endParaRPr lang="fr-FR" dirty="0">
              <a:solidFill>
                <a:srgbClr val="C0407C"/>
              </a:solidFill>
            </a:endParaRPr>
          </a:p>
        </p:txBody>
      </p:sp>
      <p:sp>
        <p:nvSpPr>
          <p:cNvPr id="3" name="Espace réservé du contenu 2"/>
          <p:cNvSpPr>
            <a:spLocks noGrp="1"/>
          </p:cNvSpPr>
          <p:nvPr>
            <p:ph idx="1"/>
          </p:nvPr>
        </p:nvSpPr>
        <p:spPr>
          <a:xfrm>
            <a:off x="254012" y="3417570"/>
            <a:ext cx="8704414" cy="2400300"/>
          </a:xfrm>
          <a:ln>
            <a:solidFill>
              <a:schemeClr val="tx2"/>
            </a:solidFill>
          </a:ln>
        </p:spPr>
        <p:txBody>
          <a:bodyPr>
            <a:normAutofit/>
          </a:bodyPr>
          <a:lstStyle/>
          <a:p>
            <a:r>
              <a:rPr lang="fr-FR" sz="2000" b="1" dirty="0"/>
              <a:t>Créer une signature mail BPFT pour les membres du Bureau et de la Commission </a:t>
            </a:r>
            <a:endParaRPr lang="fr-FR" sz="2000" b="1" dirty="0" smtClean="0"/>
          </a:p>
          <a:p>
            <a:pPr lvl="1"/>
            <a:r>
              <a:rPr lang="fr-FR" sz="1600" dirty="0" smtClean="0"/>
              <a:t>Pour leur permettre de prendre </a:t>
            </a:r>
            <a:r>
              <a:rPr lang="fr-FR" sz="1600" dirty="0"/>
              <a:t>la parole au nom de </a:t>
            </a:r>
            <a:r>
              <a:rPr lang="fr-FR" sz="1600" dirty="0" smtClean="0"/>
              <a:t>l’associations dans leurs échanges</a:t>
            </a:r>
            <a:endParaRPr lang="fr-FR" sz="1600" dirty="0"/>
          </a:p>
          <a:p>
            <a:pPr lvl="0">
              <a:spcBef>
                <a:spcPts val="1200"/>
              </a:spcBef>
            </a:pPr>
            <a:r>
              <a:rPr lang="fr-FR" sz="2000" b="1" dirty="0">
                <a:solidFill>
                  <a:prstClr val="black"/>
                </a:solidFill>
              </a:rPr>
              <a:t>Créer </a:t>
            </a:r>
            <a:r>
              <a:rPr lang="fr-FR" sz="2000" b="1" dirty="0" smtClean="0">
                <a:solidFill>
                  <a:prstClr val="black"/>
                </a:solidFill>
              </a:rPr>
              <a:t>et diffuser un annuaire papier aux membres</a:t>
            </a:r>
            <a:endParaRPr lang="fr-FR" sz="2000" b="1" dirty="0">
              <a:solidFill>
                <a:prstClr val="black"/>
              </a:solidFill>
            </a:endParaRPr>
          </a:p>
          <a:p>
            <a:pPr lvl="1"/>
            <a:r>
              <a:rPr lang="fr-FR" sz="1600" dirty="0" smtClean="0"/>
              <a:t>Voir exemples en annexe</a:t>
            </a:r>
            <a:endParaRPr lang="fr-FR" sz="1600" dirty="0"/>
          </a:p>
          <a:p>
            <a:pPr lvl="1"/>
            <a:endParaRPr lang="fr-FR" sz="1600"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5</a:t>
            </a:fld>
            <a:endParaRPr lang="fr-FR" dirty="0"/>
          </a:p>
        </p:txBody>
      </p:sp>
      <p:sp>
        <p:nvSpPr>
          <p:cNvPr id="8" name="Espace réservé du contenu 2"/>
          <p:cNvSpPr txBox="1">
            <a:spLocks/>
          </p:cNvSpPr>
          <p:nvPr/>
        </p:nvSpPr>
        <p:spPr>
          <a:xfrm>
            <a:off x="254012" y="1471861"/>
            <a:ext cx="8704414" cy="1385639"/>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Optimiser le site Internet et l’utilisation des réseaux sociaux</a:t>
            </a:r>
          </a:p>
          <a:p>
            <a:pPr lvl="1"/>
            <a:r>
              <a:rPr lang="fr-FR" sz="1600" dirty="0"/>
              <a:t>Voir détail </a:t>
            </a:r>
            <a:r>
              <a:rPr lang="fr-FR" sz="1600" dirty="0" smtClean="0"/>
              <a:t>ci-après</a:t>
            </a:r>
          </a:p>
          <a:p>
            <a:pPr lvl="1"/>
            <a:endParaRPr lang="fr-FR" sz="1600" dirty="0" smtClean="0"/>
          </a:p>
        </p:txBody>
      </p:sp>
      <p:sp>
        <p:nvSpPr>
          <p:cNvPr id="9" name="Espace réservé du pied de page 5"/>
          <p:cNvSpPr>
            <a:spLocks noGrp="1"/>
          </p:cNvSpPr>
          <p:nvPr>
            <p:ph type="ftr" sz="quarter" idx="11"/>
          </p:nvPr>
        </p:nvSpPr>
        <p:spPr>
          <a:xfrm>
            <a:off x="3124200" y="6356350"/>
            <a:ext cx="2895600" cy="365125"/>
          </a:xfrm>
        </p:spPr>
        <p:txBody>
          <a:bodyPr/>
          <a:lstStyle/>
          <a:p>
            <a:r>
              <a:rPr lang="fr-FR" dirty="0" smtClean="0"/>
              <a:t>M. Blanchet, S, Redon &amp; </a:t>
            </a:r>
            <a:r>
              <a:rPr lang="fr-FR" dirty="0" err="1" smtClean="0"/>
              <a:t>S.Sermadiras</a:t>
            </a:r>
            <a:r>
              <a:rPr lang="fr-FR" dirty="0" smtClean="0"/>
              <a:t> / </a:t>
            </a:r>
            <a:r>
              <a:rPr lang="fr-FR" dirty="0" err="1" smtClean="0"/>
              <a:t>prés.membres</a:t>
            </a:r>
            <a:r>
              <a:rPr lang="fr-FR" dirty="0" smtClean="0"/>
              <a:t> BPFT</a:t>
            </a:r>
            <a:endParaRPr lang="fr-FR" dirty="0"/>
          </a:p>
        </p:txBody>
      </p:sp>
    </p:spTree>
    <p:extLst>
      <p:ext uri="{BB962C8B-B14F-4D97-AF65-F5344CB8AC3E}">
        <p14:creationId xmlns:p14="http://schemas.microsoft.com/office/powerpoint/2010/main" val="32804648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Optimiser le site internet BPFT</a:t>
            </a:r>
            <a:endParaRPr lang="fr-FR" dirty="0">
              <a:solidFill>
                <a:srgbClr val="C0407C"/>
              </a:solidFill>
            </a:endParaRPr>
          </a:p>
        </p:txBody>
      </p:sp>
      <p:sp>
        <p:nvSpPr>
          <p:cNvPr id="3" name="Espace réservé du contenu 2"/>
          <p:cNvSpPr>
            <a:spLocks noGrp="1"/>
          </p:cNvSpPr>
          <p:nvPr>
            <p:ph idx="1"/>
          </p:nvPr>
        </p:nvSpPr>
        <p:spPr>
          <a:xfrm>
            <a:off x="254012" y="3833722"/>
            <a:ext cx="8704414" cy="1869235"/>
          </a:xfrm>
          <a:ln>
            <a:solidFill>
              <a:schemeClr val="tx2"/>
            </a:solidFill>
          </a:ln>
        </p:spPr>
        <p:txBody>
          <a:bodyPr>
            <a:normAutofit/>
          </a:bodyPr>
          <a:lstStyle/>
          <a:p>
            <a:r>
              <a:rPr lang="fr-FR" sz="2000" b="1" dirty="0" smtClean="0"/>
              <a:t>ACTUALITES : fil RSS</a:t>
            </a:r>
          </a:p>
          <a:p>
            <a:pPr lvl="1"/>
            <a:r>
              <a:rPr lang="fr-FR" sz="1600" dirty="0" smtClean="0"/>
              <a:t>Faut-il maintenir ces informations ? Quelles actus à relayer ?</a:t>
            </a:r>
            <a:endParaRPr lang="fr-FR" sz="1400" dirty="0" smtClean="0"/>
          </a:p>
          <a:p>
            <a:pPr lvl="1"/>
            <a:r>
              <a:rPr lang="fr-FR" sz="1600" dirty="0" smtClean="0"/>
              <a:t>Si oui, cela nécessite un travail de définition des critères éditoriaux, l’externalisation de la veille auprès d’un organisme dont c’est le métier (type CECA) et la validation avant publication sur le site</a:t>
            </a:r>
            <a:endParaRPr lang="fr-FR" sz="1600" dirty="0"/>
          </a:p>
        </p:txBody>
      </p:sp>
      <p:sp>
        <p:nvSpPr>
          <p:cNvPr id="6" name="Espace réservé du pied de page 5"/>
          <p:cNvSpPr>
            <a:spLocks noGrp="1"/>
          </p:cNvSpPr>
          <p:nvPr>
            <p:ph type="ftr" sz="quarter" idx="11"/>
          </p:nvPr>
        </p:nvSpPr>
        <p:spPr/>
        <p:txBody>
          <a:bodyPr/>
          <a:lstStyle/>
          <a:p>
            <a:r>
              <a:rPr lang="fr-FR" dirty="0" err="1" smtClean="0"/>
              <a:t>M.Roquet</a:t>
            </a:r>
            <a:r>
              <a:rPr lang="fr-FR" dirty="0" smtClean="0"/>
              <a:t> &amp; </a:t>
            </a:r>
            <a:r>
              <a:rPr lang="fr-FR" dirty="0" err="1" smtClean="0"/>
              <a:t>S.Rousseau</a:t>
            </a:r>
            <a:r>
              <a:rPr lang="fr-FR" dirty="0" smtClean="0"/>
              <a:t> / </a:t>
            </a:r>
            <a:r>
              <a:rPr lang="fr-FR" dirty="0" err="1" smtClean="0"/>
              <a:t>prés.membres</a:t>
            </a:r>
            <a:r>
              <a:rPr lang="fr-FR" dirty="0" smtClean="0"/>
              <a:t> BPFT</a:t>
            </a:r>
            <a:endParaRPr lang="fr-FR"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6</a:t>
            </a:fld>
            <a:endParaRPr lang="fr-FR" dirty="0"/>
          </a:p>
        </p:txBody>
      </p:sp>
      <p:sp>
        <p:nvSpPr>
          <p:cNvPr id="8" name="Espace réservé du contenu 2"/>
          <p:cNvSpPr txBox="1">
            <a:spLocks/>
          </p:cNvSpPr>
          <p:nvPr/>
        </p:nvSpPr>
        <p:spPr>
          <a:xfrm>
            <a:off x="254012" y="1471861"/>
            <a:ext cx="8704414" cy="2091146"/>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Page accueil :</a:t>
            </a:r>
          </a:p>
          <a:p>
            <a:pPr lvl="1"/>
            <a:r>
              <a:rPr lang="fr-FR" sz="1600" dirty="0" smtClean="0"/>
              <a:t>Pouvoir être autonome dans l’insertion et la MAJ des bandeaux</a:t>
            </a:r>
          </a:p>
          <a:p>
            <a:pPr lvl="1"/>
            <a:r>
              <a:rPr lang="fr-FR" sz="1600" dirty="0" smtClean="0"/>
              <a:t>Remonter les liens vers les réseaux sociaux Twitter, LinkedIn (et Facebook ?) en haut de l’écran et faire en sorte que le clic sur le lien ouvre un nouvel onglet (plutôt que remplacer la page de l’Association)</a:t>
            </a:r>
          </a:p>
          <a:p>
            <a:pPr lvl="1"/>
            <a:r>
              <a:rPr lang="fr-FR" sz="1600" dirty="0" smtClean="0"/>
              <a:t>Afficher tous les membres du Conseil d’Administration (14 à date)</a:t>
            </a:r>
          </a:p>
        </p:txBody>
      </p:sp>
    </p:spTree>
    <p:extLst>
      <p:ext uri="{BB962C8B-B14F-4D97-AF65-F5344CB8AC3E}">
        <p14:creationId xmlns:p14="http://schemas.microsoft.com/office/powerpoint/2010/main" val="24700825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Optimiser le site internet BPFT</a:t>
            </a:r>
            <a:endParaRPr lang="fr-FR" dirty="0">
              <a:solidFill>
                <a:srgbClr val="C0407C"/>
              </a:solidFill>
            </a:endParaRPr>
          </a:p>
        </p:txBody>
      </p:sp>
      <p:sp>
        <p:nvSpPr>
          <p:cNvPr id="3" name="Espace réservé du contenu 2"/>
          <p:cNvSpPr>
            <a:spLocks noGrp="1"/>
          </p:cNvSpPr>
          <p:nvPr>
            <p:ph idx="1"/>
          </p:nvPr>
        </p:nvSpPr>
        <p:spPr>
          <a:xfrm>
            <a:off x="254012" y="4025061"/>
            <a:ext cx="8704414" cy="1869235"/>
          </a:xfrm>
          <a:ln>
            <a:solidFill>
              <a:schemeClr val="tx2"/>
            </a:solidFill>
          </a:ln>
        </p:spPr>
        <p:txBody>
          <a:bodyPr>
            <a:normAutofit/>
          </a:bodyPr>
          <a:lstStyle/>
          <a:p>
            <a:r>
              <a:rPr lang="fr-FR" sz="2000" dirty="0" smtClean="0"/>
              <a:t>Ajouter un section </a:t>
            </a:r>
            <a:r>
              <a:rPr lang="fr-FR" sz="2000" b="1" dirty="0" smtClean="0"/>
              <a:t>ACTUALITES</a:t>
            </a:r>
          </a:p>
          <a:p>
            <a:pPr lvl="1"/>
            <a:r>
              <a:rPr lang="fr-FR" sz="1600" dirty="0" smtClean="0"/>
              <a:t>Chaque mois, le responsable communication ou autre collaborateur de chaque membre transmet au permanent de l’Association 1 ou 2 faits marquants, soit du mois échu, soit du mois à venir: </a:t>
            </a:r>
            <a:r>
              <a:rPr lang="fr-FR" sz="1400" dirty="0" smtClean="0"/>
              <a:t>1 000 caractères maxi avec si possible une image (.jpeg ou .</a:t>
            </a:r>
            <a:r>
              <a:rPr lang="fr-FR" sz="1400" dirty="0" err="1" smtClean="0"/>
              <a:t>png</a:t>
            </a:r>
            <a:r>
              <a:rPr lang="fr-FR" sz="1400" dirty="0" smtClean="0"/>
              <a:t>)</a:t>
            </a:r>
          </a:p>
          <a:p>
            <a:pPr lvl="1"/>
            <a:r>
              <a:rPr lang="fr-FR" sz="1600" dirty="0" smtClean="0"/>
              <a:t>Relais sera aussi fait sur les réseaux sociaux</a:t>
            </a:r>
            <a:endParaRPr lang="fr-FR" sz="1600" dirty="0"/>
          </a:p>
        </p:txBody>
      </p:sp>
      <p:sp>
        <p:nvSpPr>
          <p:cNvPr id="6" name="Espace réservé du pied de page 5"/>
          <p:cNvSpPr>
            <a:spLocks noGrp="1"/>
          </p:cNvSpPr>
          <p:nvPr>
            <p:ph type="ftr" sz="quarter" idx="11"/>
          </p:nvPr>
        </p:nvSpPr>
        <p:spPr/>
        <p:txBody>
          <a:bodyPr/>
          <a:lstStyle/>
          <a:p>
            <a:r>
              <a:rPr lang="fr-FR" dirty="0" err="1" smtClean="0"/>
              <a:t>M.Roquet</a:t>
            </a:r>
            <a:r>
              <a:rPr lang="fr-FR" dirty="0" smtClean="0"/>
              <a:t> &amp; </a:t>
            </a:r>
            <a:r>
              <a:rPr lang="fr-FR" dirty="0" err="1" smtClean="0"/>
              <a:t>S.Rousseau</a:t>
            </a:r>
            <a:r>
              <a:rPr lang="fr-FR" dirty="0" smtClean="0"/>
              <a:t> / </a:t>
            </a:r>
            <a:r>
              <a:rPr lang="fr-FR" dirty="0" err="1" smtClean="0"/>
              <a:t>prés.membres</a:t>
            </a:r>
            <a:r>
              <a:rPr lang="fr-FR" dirty="0" smtClean="0"/>
              <a:t> BPFT</a:t>
            </a:r>
            <a:endParaRPr lang="fr-FR"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7</a:t>
            </a:fld>
            <a:endParaRPr lang="fr-FR" dirty="0"/>
          </a:p>
        </p:txBody>
      </p:sp>
      <p:sp>
        <p:nvSpPr>
          <p:cNvPr id="8" name="Espace réservé du contenu 2"/>
          <p:cNvSpPr txBox="1">
            <a:spLocks/>
          </p:cNvSpPr>
          <p:nvPr/>
        </p:nvSpPr>
        <p:spPr>
          <a:xfrm>
            <a:off x="254012" y="1471861"/>
            <a:ext cx="8704414" cy="2091146"/>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LA PLACE</a:t>
            </a:r>
          </a:p>
          <a:p>
            <a:pPr lvl="1"/>
            <a:r>
              <a:rPr lang="fr-FR" sz="1600" dirty="0" smtClean="0"/>
              <a:t>Supprimer </a:t>
            </a:r>
            <a:r>
              <a:rPr lang="fr-FR" sz="1600" i="1" dirty="0" smtClean="0"/>
              <a:t>les chiffres-clés </a:t>
            </a:r>
            <a:r>
              <a:rPr lang="fr-FR" sz="1600" dirty="0" smtClean="0"/>
              <a:t>et/ou récupérer des données plus concises auprès de Invest in </a:t>
            </a:r>
            <a:r>
              <a:rPr lang="fr-FR" sz="1600" dirty="0" err="1" smtClean="0"/>
              <a:t>Bx</a:t>
            </a:r>
            <a:r>
              <a:rPr lang="fr-FR" sz="1600" dirty="0" smtClean="0"/>
              <a:t> et/ou auprès de la CCI</a:t>
            </a:r>
          </a:p>
          <a:p>
            <a:pPr lvl="1"/>
            <a:r>
              <a:rPr lang="fr-FR" sz="1600" dirty="0" smtClean="0"/>
              <a:t>Synthétiser </a:t>
            </a:r>
            <a:r>
              <a:rPr lang="fr-FR" sz="1600" i="1" dirty="0" smtClean="0"/>
              <a:t>les métiers </a:t>
            </a:r>
            <a:r>
              <a:rPr lang="fr-FR" sz="1600" dirty="0" smtClean="0"/>
              <a:t>pour supprimer le côté catalogue et en faire un recueil qui soit le reflet des activités de nos membres actuels et cibles</a:t>
            </a:r>
          </a:p>
          <a:p>
            <a:pPr lvl="1"/>
            <a:r>
              <a:rPr lang="fr-FR" sz="1600" dirty="0" smtClean="0"/>
              <a:t>Ajouter une page qui reprenne les coordonnées de l’ensemble des 9 autres places financières de France</a:t>
            </a:r>
          </a:p>
        </p:txBody>
      </p:sp>
    </p:spTree>
    <p:extLst>
      <p:ext uri="{BB962C8B-B14F-4D97-AF65-F5344CB8AC3E}">
        <p14:creationId xmlns:p14="http://schemas.microsoft.com/office/powerpoint/2010/main" val="14356169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Optimiser le site internet BPFT</a:t>
            </a:r>
            <a:endParaRPr lang="fr-FR" dirty="0">
              <a:solidFill>
                <a:srgbClr val="C0407C"/>
              </a:solidFill>
            </a:endParaRPr>
          </a:p>
        </p:txBody>
      </p:sp>
      <p:sp>
        <p:nvSpPr>
          <p:cNvPr id="3" name="Espace réservé du contenu 2"/>
          <p:cNvSpPr>
            <a:spLocks noGrp="1"/>
          </p:cNvSpPr>
          <p:nvPr>
            <p:ph idx="1"/>
          </p:nvPr>
        </p:nvSpPr>
        <p:spPr>
          <a:xfrm>
            <a:off x="254012" y="4382815"/>
            <a:ext cx="8704414" cy="1847411"/>
          </a:xfrm>
          <a:ln>
            <a:solidFill>
              <a:schemeClr val="tx2"/>
            </a:solidFill>
          </a:ln>
        </p:spPr>
        <p:txBody>
          <a:bodyPr>
            <a:normAutofit/>
          </a:bodyPr>
          <a:lstStyle/>
          <a:p>
            <a:r>
              <a:rPr lang="fr-FR" sz="2000" b="1" dirty="0" smtClean="0"/>
              <a:t>CONTACTEZ-NOUS</a:t>
            </a:r>
          </a:p>
          <a:p>
            <a:pPr lvl="1"/>
            <a:r>
              <a:rPr lang="fr-FR" sz="1600" dirty="0" smtClean="0"/>
              <a:t>Renommer en : CONTACT</a:t>
            </a:r>
          </a:p>
          <a:p>
            <a:pPr lvl="1"/>
            <a:r>
              <a:rPr lang="fr-FR" sz="1600" dirty="0" smtClean="0"/>
              <a:t>Avoir un menu déroulant avec les rubriques suivantes: </a:t>
            </a:r>
            <a:r>
              <a:rPr lang="fr-FR" sz="1400" dirty="0" smtClean="0"/>
              <a:t>Demande d’information ; demande de documentation ; demande d’adhésion ; question technique ; faire une suggestion ; autre</a:t>
            </a:r>
          </a:p>
          <a:p>
            <a:pPr lvl="1"/>
            <a:r>
              <a:rPr lang="fr-FR" sz="1600" dirty="0" smtClean="0"/>
              <a:t>Pouvoir ajouter une pièce jointe</a:t>
            </a:r>
          </a:p>
          <a:p>
            <a:pPr lvl="1"/>
            <a:r>
              <a:rPr lang="fr-FR" sz="1600" dirty="0" smtClean="0"/>
              <a:t>Laisse-t-on la domiciliation à la CCI (quel chainage si réception de courrier) ?</a:t>
            </a:r>
            <a:endParaRPr lang="fr-FR" sz="1600" dirty="0"/>
          </a:p>
        </p:txBody>
      </p:sp>
      <p:sp>
        <p:nvSpPr>
          <p:cNvPr id="6" name="Espace réservé du pied de page 5"/>
          <p:cNvSpPr>
            <a:spLocks noGrp="1"/>
          </p:cNvSpPr>
          <p:nvPr>
            <p:ph type="ftr" sz="quarter" idx="11"/>
          </p:nvPr>
        </p:nvSpPr>
        <p:spPr/>
        <p:txBody>
          <a:bodyPr/>
          <a:lstStyle/>
          <a:p>
            <a:r>
              <a:rPr lang="fr-FR" dirty="0" err="1" smtClean="0"/>
              <a:t>M.Roquet</a:t>
            </a:r>
            <a:r>
              <a:rPr lang="fr-FR" dirty="0" smtClean="0"/>
              <a:t> &amp; </a:t>
            </a:r>
            <a:r>
              <a:rPr lang="fr-FR" dirty="0" err="1" smtClean="0"/>
              <a:t>S.Rousseau</a:t>
            </a:r>
            <a:r>
              <a:rPr lang="fr-FR" dirty="0" smtClean="0"/>
              <a:t> / </a:t>
            </a:r>
            <a:r>
              <a:rPr lang="fr-FR" dirty="0" err="1" smtClean="0"/>
              <a:t>prés.membres</a:t>
            </a:r>
            <a:r>
              <a:rPr lang="fr-FR" dirty="0" smtClean="0"/>
              <a:t> BPFT</a:t>
            </a:r>
            <a:endParaRPr lang="fr-FR"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8</a:t>
            </a:fld>
            <a:endParaRPr lang="fr-FR" dirty="0"/>
          </a:p>
        </p:txBody>
      </p:sp>
      <p:sp>
        <p:nvSpPr>
          <p:cNvPr id="8" name="Espace réservé du contenu 2"/>
          <p:cNvSpPr txBox="1">
            <a:spLocks/>
          </p:cNvSpPr>
          <p:nvPr/>
        </p:nvSpPr>
        <p:spPr>
          <a:xfrm>
            <a:off x="254012" y="1471861"/>
            <a:ext cx="8704414" cy="2637684"/>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L’ANNUAIRE</a:t>
            </a:r>
          </a:p>
          <a:p>
            <a:pPr lvl="1"/>
            <a:r>
              <a:rPr lang="fr-FR" sz="1600" dirty="0" smtClean="0"/>
              <a:t>Renommer en : LES MEMBRES</a:t>
            </a:r>
          </a:p>
          <a:p>
            <a:pPr lvl="1"/>
            <a:r>
              <a:rPr lang="fr-FR" sz="1600" dirty="0" smtClean="0"/>
              <a:t>Simplifier les rubriques en reprenant par exemple les 9 </a:t>
            </a:r>
            <a:r>
              <a:rPr lang="fr-FR" sz="1600" dirty="0"/>
              <a:t>catégories proposées par la place de </a:t>
            </a:r>
            <a:r>
              <a:rPr lang="fr-FR" sz="1600" dirty="0" smtClean="0"/>
              <a:t>Lyon : </a:t>
            </a:r>
            <a:r>
              <a:rPr lang="fr-FR" sz="1400" dirty="0"/>
              <a:t>Banques; Conseils spécialisés; Professions du Chiffre; Professions du Droit; </a:t>
            </a:r>
            <a:r>
              <a:rPr lang="fr-FR" sz="1400" dirty="0" err="1"/>
              <a:t>Ingéniérie</a:t>
            </a:r>
            <a:r>
              <a:rPr lang="fr-FR" sz="1400" dirty="0"/>
              <a:t> financière, Immobilier et Assurance; </a:t>
            </a:r>
            <a:r>
              <a:rPr lang="fr-FR" sz="1400" dirty="0" smtClean="0"/>
              <a:t>Investisseurs</a:t>
            </a:r>
            <a:r>
              <a:rPr lang="fr-FR" sz="1400" dirty="0"/>
              <a:t>, </a:t>
            </a:r>
            <a:r>
              <a:rPr lang="fr-FR" sz="1400" dirty="0" err="1"/>
              <a:t>Asset</a:t>
            </a:r>
            <a:r>
              <a:rPr lang="fr-FR" sz="1400" dirty="0"/>
              <a:t> Management et Bourse; Entreprises; Organismes &amp; </a:t>
            </a:r>
            <a:r>
              <a:rPr lang="fr-FR" sz="1400" dirty="0" smtClean="0"/>
              <a:t>Institutions ; </a:t>
            </a:r>
            <a:r>
              <a:rPr lang="fr-FR" sz="1400" dirty="0"/>
              <a:t>Enseignement supérieur et </a:t>
            </a:r>
            <a:r>
              <a:rPr lang="fr-FR" sz="1400" dirty="0" smtClean="0"/>
              <a:t>formation</a:t>
            </a:r>
          </a:p>
          <a:p>
            <a:pPr lvl="1"/>
            <a:r>
              <a:rPr lang="fr-FR" sz="1600" dirty="0" smtClean="0"/>
              <a:t>Modifier le libellé « membre d’honneur » par « membre CA »</a:t>
            </a:r>
          </a:p>
          <a:p>
            <a:pPr lvl="1"/>
            <a:r>
              <a:rPr lang="fr-FR" sz="1600" dirty="0" smtClean="0"/>
              <a:t>Prévoir une demande de MAJ, envoyée en automatique par mail une fois par an à chaque membre, copie son assistante</a:t>
            </a:r>
            <a:endParaRPr lang="fr-FR" sz="1600" dirty="0"/>
          </a:p>
        </p:txBody>
      </p:sp>
    </p:spTree>
    <p:extLst>
      <p:ext uri="{BB962C8B-B14F-4D97-AF65-F5344CB8AC3E}">
        <p14:creationId xmlns:p14="http://schemas.microsoft.com/office/powerpoint/2010/main" val="18615077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Optimiser le site internet BPFT</a:t>
            </a:r>
            <a:endParaRPr lang="fr-FR" dirty="0">
              <a:solidFill>
                <a:srgbClr val="C0407C"/>
              </a:solidFill>
            </a:endParaRPr>
          </a:p>
        </p:txBody>
      </p:sp>
      <p:sp>
        <p:nvSpPr>
          <p:cNvPr id="3" name="Espace réservé du contenu 2"/>
          <p:cNvSpPr>
            <a:spLocks noGrp="1"/>
          </p:cNvSpPr>
          <p:nvPr>
            <p:ph idx="1"/>
          </p:nvPr>
        </p:nvSpPr>
        <p:spPr>
          <a:xfrm>
            <a:off x="254012" y="4032305"/>
            <a:ext cx="8616720" cy="1874509"/>
          </a:xfrm>
          <a:ln>
            <a:solidFill>
              <a:schemeClr val="tx2"/>
            </a:solidFill>
          </a:ln>
        </p:spPr>
        <p:txBody>
          <a:bodyPr>
            <a:normAutofit/>
          </a:bodyPr>
          <a:lstStyle/>
          <a:p>
            <a:r>
              <a:rPr lang="fr-FR" sz="2000" b="1" dirty="0" smtClean="0"/>
              <a:t>Interrogations</a:t>
            </a:r>
          </a:p>
          <a:p>
            <a:pPr lvl="1"/>
            <a:r>
              <a:rPr lang="fr-FR" sz="1600" dirty="0" smtClean="0"/>
              <a:t>Faut-il un espace EMPLOI et STAGES qui pointe à minima sur les sites dédiés de nos membres ?</a:t>
            </a:r>
          </a:p>
          <a:p>
            <a:pPr lvl="1"/>
            <a:r>
              <a:rPr lang="fr-FR" sz="1600" dirty="0" smtClean="0"/>
              <a:t>Comment peut-on faire le lien pour animer un Espace Forum avec les 350 contacts directs de la page LinkedIn ?</a:t>
            </a:r>
            <a:r>
              <a:rPr lang="fr-FR" sz="1600" dirty="0"/>
              <a:t> </a:t>
            </a:r>
            <a:r>
              <a:rPr lang="fr-FR" sz="1600" dirty="0" smtClean="0"/>
              <a:t>/ Espace de Chat ?</a:t>
            </a:r>
          </a:p>
        </p:txBody>
      </p:sp>
      <p:sp>
        <p:nvSpPr>
          <p:cNvPr id="6" name="Espace réservé du pied de page 5"/>
          <p:cNvSpPr>
            <a:spLocks noGrp="1"/>
          </p:cNvSpPr>
          <p:nvPr>
            <p:ph type="ftr" sz="quarter" idx="11"/>
          </p:nvPr>
        </p:nvSpPr>
        <p:spPr/>
        <p:txBody>
          <a:bodyPr/>
          <a:lstStyle/>
          <a:p>
            <a:r>
              <a:rPr lang="fr-FR" dirty="0" err="1" smtClean="0"/>
              <a:t>M.Roquet</a:t>
            </a:r>
            <a:r>
              <a:rPr lang="fr-FR" dirty="0" smtClean="0"/>
              <a:t> &amp; </a:t>
            </a:r>
            <a:r>
              <a:rPr lang="fr-FR" dirty="0" err="1" smtClean="0"/>
              <a:t>S.Rousseau</a:t>
            </a:r>
            <a:r>
              <a:rPr lang="fr-FR" dirty="0" smtClean="0"/>
              <a:t> / </a:t>
            </a:r>
            <a:r>
              <a:rPr lang="fr-FR" dirty="0" err="1" smtClean="0"/>
              <a:t>prés.membres</a:t>
            </a:r>
            <a:r>
              <a:rPr lang="fr-FR" dirty="0" smtClean="0"/>
              <a:t> BPFT</a:t>
            </a:r>
            <a:endParaRPr lang="fr-FR"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9</a:t>
            </a:fld>
            <a:endParaRPr lang="fr-FR" dirty="0"/>
          </a:p>
        </p:txBody>
      </p:sp>
      <p:sp>
        <p:nvSpPr>
          <p:cNvPr id="8" name="Espace réservé du contenu 2"/>
          <p:cNvSpPr txBox="1">
            <a:spLocks/>
          </p:cNvSpPr>
          <p:nvPr/>
        </p:nvSpPr>
        <p:spPr>
          <a:xfrm>
            <a:off x="254012" y="1471861"/>
            <a:ext cx="8616720" cy="226982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dirty="0" smtClean="0"/>
              <a:t>Créer un ESPACE MEMBRES</a:t>
            </a:r>
          </a:p>
          <a:p>
            <a:pPr lvl="1"/>
            <a:r>
              <a:rPr lang="fr-FR" sz="1600" dirty="0" smtClean="0"/>
              <a:t>Via double saisie Identifiant et Mot de passe (définir des règles communes de codification ?)</a:t>
            </a:r>
          </a:p>
          <a:p>
            <a:pPr lvl="1"/>
            <a:r>
              <a:rPr lang="fr-FR" sz="1600" dirty="0" smtClean="0"/>
              <a:t>Permet d’héberger les </a:t>
            </a:r>
            <a:r>
              <a:rPr lang="fr-FR" sz="1600" dirty="0" err="1" smtClean="0"/>
              <a:t>comptes-rendus</a:t>
            </a:r>
            <a:r>
              <a:rPr lang="fr-FR" sz="1600" dirty="0" smtClean="0"/>
              <a:t> des réunions par groupe d’appartenance : TOUS / CA / COMMISSIONS </a:t>
            </a:r>
            <a:r>
              <a:rPr lang="fr-FR" sz="1400" dirty="0" smtClean="0"/>
              <a:t>(=&gt; gestion des profils par le permanent BPFT)</a:t>
            </a:r>
          </a:p>
        </p:txBody>
      </p:sp>
    </p:spTree>
    <p:extLst>
      <p:ext uri="{BB962C8B-B14F-4D97-AF65-F5344CB8AC3E}">
        <p14:creationId xmlns:p14="http://schemas.microsoft.com/office/powerpoint/2010/main" val="581985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Création et diffusion d’un annuaire papier: </a:t>
            </a:r>
            <a:r>
              <a:rPr lang="fr-FR" sz="2000" dirty="0" smtClean="0">
                <a:solidFill>
                  <a:srgbClr val="C0407C"/>
                </a:solidFill>
              </a:rPr>
              <a:t>exemples 1 sur 2</a:t>
            </a:r>
            <a:endParaRPr lang="fr-FR" sz="2000" dirty="0">
              <a:solidFill>
                <a:srgbClr val="C0407C"/>
              </a:solidFill>
            </a:endParaRPr>
          </a:p>
        </p:txBody>
      </p:sp>
      <p:sp>
        <p:nvSpPr>
          <p:cNvPr id="6" name="Espace réservé du pied de page 5"/>
          <p:cNvSpPr>
            <a:spLocks noGrp="1"/>
          </p:cNvSpPr>
          <p:nvPr>
            <p:ph type="ftr" sz="quarter" idx="11"/>
          </p:nvPr>
        </p:nvSpPr>
        <p:spPr/>
        <p:txBody>
          <a:bodyPr/>
          <a:lstStyle/>
          <a:p>
            <a:r>
              <a:rPr lang="fr-FR" dirty="0" err="1" smtClean="0"/>
              <a:t>M.Roquet</a:t>
            </a:r>
            <a:r>
              <a:rPr lang="fr-FR" dirty="0" smtClean="0"/>
              <a:t> &amp; </a:t>
            </a:r>
            <a:r>
              <a:rPr lang="fr-FR" dirty="0" err="1" smtClean="0"/>
              <a:t>S.Rousseau</a:t>
            </a:r>
            <a:r>
              <a:rPr lang="fr-FR" dirty="0" smtClean="0"/>
              <a:t> / </a:t>
            </a:r>
            <a:r>
              <a:rPr lang="fr-FR" dirty="0" err="1" smtClean="0"/>
              <a:t>prés.membres</a:t>
            </a:r>
            <a:r>
              <a:rPr lang="fr-FR" dirty="0" smtClean="0"/>
              <a:t> BPFT</a:t>
            </a:r>
            <a:endParaRPr lang="fr-FR"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10</a:t>
            </a:fld>
            <a:endParaRPr lang="fr-FR" dirty="0"/>
          </a:p>
        </p:txBody>
      </p:sp>
      <p:pic>
        <p:nvPicPr>
          <p:cNvPr id="10" name="Image 9"/>
          <p:cNvPicPr>
            <a:picLocks noChangeAspect="1"/>
          </p:cNvPicPr>
          <p:nvPr/>
        </p:nvPicPr>
        <p:blipFill>
          <a:blip r:embed="rId3"/>
          <a:stretch>
            <a:fillRect/>
          </a:stretch>
        </p:blipFill>
        <p:spPr>
          <a:xfrm>
            <a:off x="400049" y="1396415"/>
            <a:ext cx="7671895" cy="5430462"/>
          </a:xfrm>
          <a:prstGeom prst="rect">
            <a:avLst/>
          </a:prstGeom>
        </p:spPr>
      </p:pic>
    </p:spTree>
    <p:extLst>
      <p:ext uri="{BB962C8B-B14F-4D97-AF65-F5344CB8AC3E}">
        <p14:creationId xmlns:p14="http://schemas.microsoft.com/office/powerpoint/2010/main" val="818591912"/>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Création et diffusion d’un annuaire papier: </a:t>
            </a:r>
            <a:r>
              <a:rPr lang="fr-FR" sz="2000" dirty="0" smtClean="0">
                <a:solidFill>
                  <a:srgbClr val="C0407C"/>
                </a:solidFill>
              </a:rPr>
              <a:t>exemples 2 sur 2</a:t>
            </a:r>
            <a:endParaRPr lang="fr-FR" sz="2000" dirty="0">
              <a:solidFill>
                <a:srgbClr val="C0407C"/>
              </a:solidFill>
            </a:endParaRPr>
          </a:p>
        </p:txBody>
      </p:sp>
      <p:sp>
        <p:nvSpPr>
          <p:cNvPr id="6" name="Espace réservé du pied de page 5"/>
          <p:cNvSpPr>
            <a:spLocks noGrp="1"/>
          </p:cNvSpPr>
          <p:nvPr>
            <p:ph type="ftr" sz="quarter" idx="11"/>
          </p:nvPr>
        </p:nvSpPr>
        <p:spPr/>
        <p:txBody>
          <a:bodyPr/>
          <a:lstStyle/>
          <a:p>
            <a:r>
              <a:rPr lang="fr-FR" dirty="0" err="1" smtClean="0"/>
              <a:t>M.Roquet</a:t>
            </a:r>
            <a:r>
              <a:rPr lang="fr-FR" dirty="0" smtClean="0"/>
              <a:t> &amp; </a:t>
            </a:r>
            <a:r>
              <a:rPr lang="fr-FR" dirty="0" err="1" smtClean="0"/>
              <a:t>S.Rousseau</a:t>
            </a:r>
            <a:r>
              <a:rPr lang="fr-FR" dirty="0" smtClean="0"/>
              <a:t> / </a:t>
            </a:r>
            <a:r>
              <a:rPr lang="fr-FR" dirty="0" err="1" smtClean="0"/>
              <a:t>prés.membres</a:t>
            </a:r>
            <a:r>
              <a:rPr lang="fr-FR" dirty="0" smtClean="0"/>
              <a:t> BPFT</a:t>
            </a:r>
            <a:endParaRPr lang="fr-FR"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11</a:t>
            </a:fld>
            <a:endParaRPr lang="fr-FR" dirty="0"/>
          </a:p>
        </p:txBody>
      </p:sp>
      <p:pic>
        <p:nvPicPr>
          <p:cNvPr id="3" name="Image 2"/>
          <p:cNvPicPr>
            <a:picLocks noChangeAspect="1"/>
          </p:cNvPicPr>
          <p:nvPr/>
        </p:nvPicPr>
        <p:blipFill>
          <a:blip r:embed="rId3"/>
          <a:stretch>
            <a:fillRect/>
          </a:stretch>
        </p:blipFill>
        <p:spPr>
          <a:xfrm>
            <a:off x="261773" y="1366160"/>
            <a:ext cx="7715579" cy="5461385"/>
          </a:xfrm>
          <a:prstGeom prst="rect">
            <a:avLst/>
          </a:prstGeom>
        </p:spPr>
      </p:pic>
    </p:spTree>
    <p:extLst>
      <p:ext uri="{BB962C8B-B14F-4D97-AF65-F5344CB8AC3E}">
        <p14:creationId xmlns:p14="http://schemas.microsoft.com/office/powerpoint/2010/main" val="204402415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Préconisations</a:t>
            </a:r>
            <a:endParaRPr lang="fr-FR" dirty="0">
              <a:solidFill>
                <a:srgbClr val="C0407C"/>
              </a:solidFill>
            </a:endParaRPr>
          </a:p>
        </p:txBody>
      </p:sp>
      <p:sp>
        <p:nvSpPr>
          <p:cNvPr id="3" name="Espace réservé du contenu 2"/>
          <p:cNvSpPr>
            <a:spLocks noGrp="1"/>
          </p:cNvSpPr>
          <p:nvPr>
            <p:ph idx="1"/>
          </p:nvPr>
        </p:nvSpPr>
        <p:spPr>
          <a:xfrm>
            <a:off x="254012" y="3943350"/>
            <a:ext cx="8704414" cy="2103120"/>
          </a:xfrm>
          <a:ln>
            <a:solidFill>
              <a:schemeClr val="tx2"/>
            </a:solidFill>
          </a:ln>
        </p:spPr>
        <p:txBody>
          <a:bodyPr>
            <a:normAutofit/>
          </a:bodyPr>
          <a:lstStyle/>
          <a:p>
            <a:pPr>
              <a:spcBef>
                <a:spcPts val="600"/>
              </a:spcBef>
            </a:pPr>
            <a:r>
              <a:rPr lang="fr-FR" sz="1800" b="1" dirty="0"/>
              <a:t>Croiser les réseaux :</a:t>
            </a:r>
          </a:p>
          <a:p>
            <a:pPr lvl="1"/>
            <a:r>
              <a:rPr lang="fr-FR" sz="1600" dirty="0"/>
              <a:t>Inviter un </a:t>
            </a:r>
            <a:r>
              <a:rPr lang="fr-FR" sz="1600" b="1" dirty="0"/>
              <a:t>représentant externe </a:t>
            </a:r>
            <a:r>
              <a:rPr lang="fr-FR" sz="1600" dirty="0"/>
              <a:t>à chaque réunion de l’association (</a:t>
            </a:r>
            <a:r>
              <a:rPr lang="fr-FR" sz="1600" dirty="0" smtClean="0"/>
              <a:t>CCI</a:t>
            </a:r>
            <a:r>
              <a:rPr lang="fr-FR" sz="1600" dirty="0"/>
              <a:t>, Région, CMA, </a:t>
            </a:r>
            <a:r>
              <a:rPr lang="fr-FR" sz="1600" dirty="0" smtClean="0"/>
              <a:t>clusters,…) pour mieux faire connaitre les missions de BPFT</a:t>
            </a:r>
            <a:endParaRPr lang="fr-FR" sz="1600" dirty="0"/>
          </a:p>
          <a:p>
            <a:pPr lvl="1"/>
            <a:r>
              <a:rPr lang="fr-FR" sz="1600" dirty="0"/>
              <a:t>Se faire </a:t>
            </a:r>
            <a:r>
              <a:rPr lang="fr-FR" sz="1600" dirty="0" smtClean="0"/>
              <a:t>inviter lors de manifestations sur lesquelles BPFT peut se faire identifier</a:t>
            </a:r>
            <a:endParaRPr lang="fr-FR" sz="1600"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12</a:t>
            </a:fld>
            <a:endParaRPr lang="fr-FR" dirty="0"/>
          </a:p>
        </p:txBody>
      </p:sp>
      <p:sp>
        <p:nvSpPr>
          <p:cNvPr id="8" name="Espace réservé du contenu 2"/>
          <p:cNvSpPr txBox="1">
            <a:spLocks/>
          </p:cNvSpPr>
          <p:nvPr/>
        </p:nvSpPr>
        <p:spPr>
          <a:xfrm>
            <a:off x="254012" y="1471861"/>
            <a:ext cx="8704414" cy="2254319"/>
          </a:xfrm>
          <a:prstGeom prst="rect">
            <a:avLst/>
          </a:prstGeom>
          <a:ln>
            <a:solidFill>
              <a:schemeClr val="tx2"/>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1800" b="1" dirty="0"/>
              <a:t>Communiquer sur les actions menées par BPFT et les </a:t>
            </a:r>
            <a:r>
              <a:rPr lang="fr-FR" sz="1800" b="1" dirty="0" smtClean="0"/>
              <a:t>résultats obtenus</a:t>
            </a:r>
            <a:endParaRPr lang="fr-FR" sz="1800" b="1" dirty="0"/>
          </a:p>
          <a:p>
            <a:pPr lvl="1"/>
            <a:r>
              <a:rPr lang="fr-FR" sz="1600" dirty="0"/>
              <a:t>Profiter de </a:t>
            </a:r>
            <a:r>
              <a:rPr lang="fr-FR" sz="1600" b="1" dirty="0"/>
              <a:t>l’anniversaire des 4 ans </a:t>
            </a:r>
            <a:r>
              <a:rPr lang="fr-FR" sz="1600" dirty="0"/>
              <a:t>de l’association pour prendre la parole en </a:t>
            </a:r>
            <a:r>
              <a:rPr lang="fr-FR" sz="1600" dirty="0" smtClean="0"/>
              <a:t>externe : communiqué de presse, présentation des réalisations depuis le lancement</a:t>
            </a:r>
            <a:endParaRPr lang="fr-FR" sz="1600" dirty="0"/>
          </a:p>
          <a:p>
            <a:pPr lvl="1"/>
            <a:r>
              <a:rPr lang="fr-FR" sz="1600" dirty="0"/>
              <a:t>Créer une </a:t>
            </a:r>
            <a:r>
              <a:rPr lang="fr-FR" sz="1600" b="1" dirty="0"/>
              <a:t>newsletter trimestrielle </a:t>
            </a:r>
            <a:r>
              <a:rPr lang="fr-FR" sz="1600" dirty="0"/>
              <a:t>à destination de la presse et des </a:t>
            </a:r>
            <a:r>
              <a:rPr lang="fr-FR" sz="1600" dirty="0" smtClean="0"/>
              <a:t>institutionnels : relayer les actualités de l’association, faire connaitre ses temps forts et projets phares, de manière régulière</a:t>
            </a:r>
            <a:endParaRPr lang="fr-FR" sz="1600" dirty="0"/>
          </a:p>
        </p:txBody>
      </p:sp>
      <p:sp>
        <p:nvSpPr>
          <p:cNvPr id="9" name="Espace réservé du pied de page 5"/>
          <p:cNvSpPr>
            <a:spLocks noGrp="1"/>
          </p:cNvSpPr>
          <p:nvPr>
            <p:ph type="ftr" sz="quarter" idx="11"/>
          </p:nvPr>
        </p:nvSpPr>
        <p:spPr>
          <a:xfrm>
            <a:off x="3124200" y="6356350"/>
            <a:ext cx="2895600" cy="365125"/>
          </a:xfrm>
        </p:spPr>
        <p:txBody>
          <a:bodyPr/>
          <a:lstStyle/>
          <a:p>
            <a:r>
              <a:rPr lang="fr-FR" dirty="0" smtClean="0"/>
              <a:t>M. Blanchet, S, Redon &amp; </a:t>
            </a:r>
            <a:r>
              <a:rPr lang="fr-FR" dirty="0" err="1" smtClean="0"/>
              <a:t>S.Sermadiras</a:t>
            </a:r>
            <a:r>
              <a:rPr lang="fr-FR" dirty="0" smtClean="0"/>
              <a:t> / </a:t>
            </a:r>
            <a:r>
              <a:rPr lang="fr-FR" dirty="0" err="1" smtClean="0"/>
              <a:t>prés.membres</a:t>
            </a:r>
            <a:r>
              <a:rPr lang="fr-FR" dirty="0" smtClean="0"/>
              <a:t> BPFT</a:t>
            </a:r>
            <a:endParaRPr lang="fr-FR" dirty="0"/>
          </a:p>
        </p:txBody>
      </p:sp>
    </p:spTree>
    <p:extLst>
      <p:ext uri="{BB962C8B-B14F-4D97-AF65-F5344CB8AC3E}">
        <p14:creationId xmlns:p14="http://schemas.microsoft.com/office/powerpoint/2010/main" val="28894376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3695" y="274638"/>
            <a:ext cx="6063105" cy="1143000"/>
          </a:xfrm>
        </p:spPr>
        <p:txBody>
          <a:bodyPr/>
          <a:lstStyle/>
          <a:p>
            <a:r>
              <a:rPr lang="fr-FR" dirty="0" smtClean="0">
                <a:solidFill>
                  <a:srgbClr val="C0407C"/>
                </a:solidFill>
              </a:rPr>
              <a:t>Préconisations</a:t>
            </a:r>
            <a:endParaRPr lang="fr-FR" dirty="0">
              <a:solidFill>
                <a:srgbClr val="C0407C"/>
              </a:solidFill>
            </a:endParaRPr>
          </a:p>
        </p:txBody>
      </p:sp>
      <p:sp>
        <p:nvSpPr>
          <p:cNvPr id="3" name="Espace réservé du contenu 2"/>
          <p:cNvSpPr>
            <a:spLocks noGrp="1"/>
          </p:cNvSpPr>
          <p:nvPr>
            <p:ph idx="1"/>
          </p:nvPr>
        </p:nvSpPr>
        <p:spPr>
          <a:xfrm>
            <a:off x="254012" y="4114800"/>
            <a:ext cx="8704414" cy="1623060"/>
          </a:xfrm>
          <a:ln>
            <a:solidFill>
              <a:schemeClr val="tx2"/>
            </a:solidFill>
          </a:ln>
        </p:spPr>
        <p:txBody>
          <a:bodyPr>
            <a:normAutofit/>
          </a:bodyPr>
          <a:lstStyle/>
          <a:p>
            <a:r>
              <a:rPr lang="fr-FR" sz="1800" b="1" dirty="0"/>
              <a:t>Continuer à s’inscrire dans l’actualité bordelaise</a:t>
            </a:r>
          </a:p>
          <a:p>
            <a:pPr lvl="1"/>
            <a:r>
              <a:rPr lang="fr-FR" sz="1600" dirty="0" smtClean="0"/>
              <a:t>Profiter </a:t>
            </a:r>
            <a:r>
              <a:rPr lang="fr-FR" sz="1600" dirty="0"/>
              <a:t>du lancement de la LGV pour faire connaitre BPFT </a:t>
            </a:r>
            <a:r>
              <a:rPr lang="fr-FR" sz="1600" dirty="0" smtClean="0"/>
              <a:t>en y inscrivant un ou plusieurs membres de BPFT</a:t>
            </a:r>
          </a:p>
          <a:p>
            <a:pPr lvl="1"/>
            <a:r>
              <a:rPr lang="fr-FR" sz="1600" dirty="0" smtClean="0"/>
              <a:t>Opportunité d’être présent sur un événement de lancement du WTC</a:t>
            </a:r>
            <a:endParaRPr lang="fr-FR" sz="1600" dirty="0"/>
          </a:p>
          <a:p>
            <a:pPr lvl="1"/>
            <a:endParaRPr lang="fr-FR" sz="1600" dirty="0"/>
          </a:p>
        </p:txBody>
      </p:sp>
      <p:sp>
        <p:nvSpPr>
          <p:cNvPr id="7" name="Espace réservé du numéro de diapositive 6"/>
          <p:cNvSpPr>
            <a:spLocks noGrp="1"/>
          </p:cNvSpPr>
          <p:nvPr>
            <p:ph type="sldNum" sz="quarter" idx="12"/>
          </p:nvPr>
        </p:nvSpPr>
        <p:spPr/>
        <p:txBody>
          <a:bodyPr/>
          <a:lstStyle/>
          <a:p>
            <a:fld id="{F491A130-6CA8-654E-8010-EDE4EC99EBF6}" type="slidenum">
              <a:rPr lang="fr-FR" smtClean="0"/>
              <a:pPr/>
              <a:t>13</a:t>
            </a:fld>
            <a:endParaRPr lang="fr-FR" dirty="0"/>
          </a:p>
        </p:txBody>
      </p:sp>
      <p:sp>
        <p:nvSpPr>
          <p:cNvPr id="8" name="Espace réservé du contenu 2"/>
          <p:cNvSpPr txBox="1">
            <a:spLocks/>
          </p:cNvSpPr>
          <p:nvPr/>
        </p:nvSpPr>
        <p:spPr>
          <a:xfrm>
            <a:off x="254012" y="1471861"/>
            <a:ext cx="8704414" cy="2425769"/>
          </a:xfrm>
          <a:prstGeom prst="rect">
            <a:avLst/>
          </a:prstGeom>
          <a:ln>
            <a:solidFill>
              <a:schemeClr val="tx2"/>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1800" b="1" dirty="0"/>
              <a:t>Capitaliser sur les événements </a:t>
            </a:r>
            <a:r>
              <a:rPr lang="fr-FR" sz="1800" b="1" dirty="0" smtClean="0"/>
              <a:t>lancés par BPFT</a:t>
            </a:r>
            <a:endParaRPr lang="fr-FR" sz="1800" b="1" dirty="0"/>
          </a:p>
          <a:p>
            <a:pPr lvl="1"/>
            <a:r>
              <a:rPr lang="fr-FR" sz="1600" dirty="0" smtClean="0"/>
              <a:t>Renouveler le format de la Bourse </a:t>
            </a:r>
            <a:r>
              <a:rPr lang="fr-FR" sz="1600" dirty="0"/>
              <a:t>des stages </a:t>
            </a:r>
            <a:r>
              <a:rPr lang="fr-FR" sz="1600" dirty="0" smtClean="0"/>
              <a:t>: créer une version on </a:t>
            </a:r>
            <a:r>
              <a:rPr lang="fr-FR" sz="1600" dirty="0"/>
              <a:t>line, 2 fois par </a:t>
            </a:r>
            <a:r>
              <a:rPr lang="fr-FR" sz="1600" dirty="0" smtClean="0"/>
              <a:t>an, pour coller au mieux au calendrier des étudiants et des écoles. Ce nouveau format, plus facile à organiser qu’un événement physique, vise en outre à s’adapter aux usages numériques de la cible</a:t>
            </a:r>
          </a:p>
          <a:p>
            <a:pPr lvl="1"/>
            <a:r>
              <a:rPr lang="fr-FR" sz="1600" dirty="0" smtClean="0"/>
              <a:t>Créer </a:t>
            </a:r>
            <a:r>
              <a:rPr lang="fr-FR" sz="1600" dirty="0"/>
              <a:t>en parallèle une bourse permanente où les membres </a:t>
            </a:r>
            <a:r>
              <a:rPr lang="fr-FR" sz="1600" dirty="0" smtClean="0"/>
              <a:t>pourront déposer </a:t>
            </a:r>
            <a:r>
              <a:rPr lang="fr-FR" sz="1600" dirty="0"/>
              <a:t>leurs </a:t>
            </a:r>
            <a:r>
              <a:rPr lang="fr-FR" sz="1600" dirty="0" smtClean="0"/>
              <a:t>offres de stage</a:t>
            </a:r>
          </a:p>
          <a:p>
            <a:pPr lvl="1"/>
            <a:r>
              <a:rPr lang="fr-FR" sz="1600" dirty="0" smtClean="0"/>
              <a:t>Reconduire Open Place</a:t>
            </a:r>
            <a:endParaRPr lang="fr-FR" sz="1600" dirty="0"/>
          </a:p>
        </p:txBody>
      </p:sp>
      <p:sp>
        <p:nvSpPr>
          <p:cNvPr id="9" name="Espace réservé du pied de page 5"/>
          <p:cNvSpPr>
            <a:spLocks noGrp="1"/>
          </p:cNvSpPr>
          <p:nvPr>
            <p:ph type="ftr" sz="quarter" idx="11"/>
          </p:nvPr>
        </p:nvSpPr>
        <p:spPr>
          <a:xfrm>
            <a:off x="3124200" y="6356350"/>
            <a:ext cx="2895600" cy="365125"/>
          </a:xfrm>
        </p:spPr>
        <p:txBody>
          <a:bodyPr/>
          <a:lstStyle/>
          <a:p>
            <a:r>
              <a:rPr lang="fr-FR" dirty="0" smtClean="0"/>
              <a:t>M. Blanchet, S, Redon &amp; </a:t>
            </a:r>
            <a:r>
              <a:rPr lang="fr-FR" dirty="0" err="1" smtClean="0"/>
              <a:t>S.Sermadiras</a:t>
            </a:r>
            <a:r>
              <a:rPr lang="fr-FR" dirty="0" smtClean="0"/>
              <a:t> / </a:t>
            </a:r>
            <a:r>
              <a:rPr lang="fr-FR" dirty="0" err="1" smtClean="0"/>
              <a:t>prés.membres</a:t>
            </a:r>
            <a:r>
              <a:rPr lang="fr-FR" dirty="0" smtClean="0"/>
              <a:t> BPFT</a:t>
            </a:r>
            <a:endParaRPr lang="fr-FR" dirty="0"/>
          </a:p>
        </p:txBody>
      </p:sp>
    </p:spTree>
    <p:extLst>
      <p:ext uri="{BB962C8B-B14F-4D97-AF65-F5344CB8AC3E}">
        <p14:creationId xmlns:p14="http://schemas.microsoft.com/office/powerpoint/2010/main" val="363454853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1719</TotalTime>
  <Words>1215</Words>
  <Application>Microsoft Macintosh PowerPoint</Application>
  <PresentationFormat>Présentation à l'écran (4:3)</PresentationFormat>
  <Paragraphs>142</Paragraphs>
  <Slides>13</Slides>
  <Notes>13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Calibri</vt:lpstr>
      <vt:lpstr>Wingdings</vt:lpstr>
      <vt:lpstr>Arial</vt:lpstr>
      <vt:lpstr>Thème Office</vt:lpstr>
      <vt:lpstr>Recos évolution Communication</vt:lpstr>
      <vt:lpstr>Etat des lieux de l’existant</vt:lpstr>
      <vt:lpstr>Etat des lieux de l’existant</vt:lpstr>
      <vt:lpstr>Nos objectifs et nos cibles</vt:lpstr>
      <vt:lpstr>Préconisations</vt:lpstr>
      <vt:lpstr>Optimiser le site internet BPFT</vt:lpstr>
      <vt:lpstr>Optimiser le site internet BPFT</vt:lpstr>
      <vt:lpstr>Optimiser le site internet BPFT</vt:lpstr>
      <vt:lpstr>Optimiser le site internet BPFT</vt:lpstr>
      <vt:lpstr>Création et diffusion d’un annuaire papier: exemples 1 sur 2</vt:lpstr>
      <vt:lpstr>Création et diffusion d’un annuaire papier: exemples 2 sur 2</vt:lpstr>
      <vt:lpstr>Préconisations</vt:lpstr>
      <vt:lpstr>Préconisations</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Sigolene</dc:creator>
  <cp:lastModifiedBy>Utilisateur de Microsoft Office</cp:lastModifiedBy>
  <cp:revision>166</cp:revision>
  <cp:lastPrinted>2017-04-25T13:33:51Z</cp:lastPrinted>
  <dcterms:created xsi:type="dcterms:W3CDTF">2016-06-14T11:26:59Z</dcterms:created>
  <dcterms:modified xsi:type="dcterms:W3CDTF">2017-04-25T13:34:47Z</dcterms:modified>
</cp:coreProperties>
</file>